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9" r:id="rId4"/>
    <p:sldId id="273" r:id="rId5"/>
    <p:sldId id="274" r:id="rId6"/>
    <p:sldId id="275" r:id="rId7"/>
    <p:sldId id="259" r:id="rId8"/>
    <p:sldId id="271" r:id="rId9"/>
    <p:sldId id="270" r:id="rId10"/>
    <p:sldId id="272" r:id="rId11"/>
    <p:sldId id="267" r:id="rId12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87640" autoAdjust="0"/>
  </p:normalViewPr>
  <p:slideViewPr>
    <p:cSldViewPr snapToGrid="0">
      <p:cViewPr varScale="1">
        <p:scale>
          <a:sx n="86" d="100"/>
          <a:sy n="86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2025/4/4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2025/4/4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7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8480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884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C8858E-052F-46F7-8A67-01067E1B6633}" type="datetime1">
              <a:rPr lang="zh-TW" altLang="en-US" smtClean="0"/>
              <a:pPr/>
              <a:t>2025/4/4</a:t>
            </a:fld>
            <a:endParaRPr lang="zh-TW" altLang="en-US" dirty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2025/4/4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B3B4DE-620A-4586-AEA6-16BE28D6AA01}" type="datetime1">
              <a:rPr lang="zh-TW" altLang="en-US" smtClean="0"/>
              <a:pPr/>
              <a:t>2025/4/4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66B22E-3CC6-4BEC-81AE-67F1D78B7B77}" type="datetime1">
              <a:rPr lang="zh-TW" altLang="en-US" smtClean="0"/>
              <a:pPr/>
              <a:t>2025/4/4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4D69F2-8A86-4A80-84A1-8F66630EEFA9}" type="datetime1">
              <a:rPr lang="zh-TW" altLang="en-US" smtClean="0"/>
              <a:pPr/>
              <a:t>2025/4/4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2025/4/4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2025/4/4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2025/4/4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2025/4/4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2025/4/4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2025/4/4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8288638-A9D7-4AA9-B33E-D9A764F8FD84}" type="datetime1">
              <a:rPr lang="zh-TW" altLang="en-US" smtClean="0"/>
              <a:pPr/>
              <a:t>2025/4/4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nrOI-2Dskg?si=jPikc91GANQF905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6222" y="861133"/>
            <a:ext cx="7091361" cy="1597981"/>
          </a:xfrm>
        </p:spPr>
        <p:txBody>
          <a:bodyPr rtlCol="0">
            <a:noAutofit/>
          </a:bodyPr>
          <a:lstStyle/>
          <a:p>
            <a:pPr rtl="0"/>
            <a:r>
              <a:rPr lang="en-US" altLang="zh-TW" sz="5400" dirty="0">
                <a:solidFill>
                  <a:schemeClr val="tx2"/>
                </a:solidFill>
                <a:sym typeface="Salesforce Sans"/>
              </a:rPr>
              <a:t>u</a:t>
            </a:r>
            <a:r>
              <a:rPr lang="en-US" altLang="zh-TW" sz="5400" dirty="0" smtClean="0">
                <a:solidFill>
                  <a:schemeClr val="tx2"/>
                </a:solidFill>
                <a:sym typeface="Salesforce Sans"/>
              </a:rPr>
              <a:t>nder the sea </a:t>
            </a:r>
            <a:br>
              <a:rPr lang="en-US" altLang="zh-TW" sz="5400" dirty="0" smtClean="0">
                <a:solidFill>
                  <a:schemeClr val="tx2"/>
                </a:solidFill>
                <a:sym typeface="Salesforce Sans"/>
              </a:rPr>
            </a:br>
            <a:r>
              <a:rPr lang="zh-TW" altLang="en-US" sz="5400" dirty="0" smtClean="0">
                <a:solidFill>
                  <a:schemeClr val="tx2"/>
                </a:solidFill>
                <a:sym typeface="Salesforce Sans"/>
              </a:rPr>
              <a:t>美麗海底城</a:t>
            </a:r>
            <a:endParaRPr lang="zh-TW" altLang="en-US" sz="5400" dirty="0">
              <a:solidFill>
                <a:schemeClr val="tx2"/>
              </a:solidFill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5309" y="3320247"/>
            <a:ext cx="7057748" cy="488273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3600" dirty="0" smtClean="0">
                <a:solidFill>
                  <a:schemeClr val="tx2"/>
                </a:solidFill>
                <a:sym typeface="Salesforce Sans"/>
              </a:rPr>
              <a:t>小老師</a:t>
            </a:r>
            <a:r>
              <a:rPr lang="en-US" altLang="zh-TW" sz="3600" dirty="0" smtClean="0">
                <a:solidFill>
                  <a:schemeClr val="tx2"/>
                </a:solidFill>
                <a:sym typeface="Salesforce Sans"/>
              </a:rPr>
              <a:t>:</a:t>
            </a:r>
            <a:r>
              <a:rPr lang="zh-TW" altLang="en-US" sz="3600" dirty="0" smtClean="0">
                <a:solidFill>
                  <a:schemeClr val="tx2"/>
                </a:solidFill>
                <a:sym typeface="Salesforce Sans"/>
              </a:rPr>
              <a:t>陳寀妍</a:t>
            </a:r>
            <a:endParaRPr lang="zh-TW" altLang="en-US" sz="3600" dirty="0">
              <a:solidFill>
                <a:schemeClr val="tx2"/>
              </a:solidFill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1972" y="0"/>
            <a:ext cx="9372600" cy="120041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複習句型</a:t>
            </a:r>
            <a:r>
              <a:rPr lang="en-US" altLang="zh-TW" sz="4400" dirty="0" smtClean="0"/>
              <a:t>/</a:t>
            </a:r>
            <a:r>
              <a:rPr lang="zh-TW" altLang="en-US" sz="4400" dirty="0" smtClean="0"/>
              <a:t>文法</a:t>
            </a:r>
            <a:r>
              <a:rPr lang="en-US" altLang="zh-TW" sz="4400" dirty="0" smtClean="0"/>
              <a:t>:</a:t>
            </a:r>
            <a:r>
              <a:rPr lang="zh-TW" altLang="en-US" sz="4400" dirty="0" smtClean="0"/>
              <a:t> </a:t>
            </a:r>
            <a:r>
              <a:rPr lang="en-US" altLang="zh-TW" sz="4400" dirty="0" err="1" smtClean="0"/>
              <a:t>quizlet</a:t>
            </a:r>
            <a:endParaRPr lang="zh-TW" altLang="en-US" sz="44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92" y="1458158"/>
            <a:ext cx="4125896" cy="4125896"/>
          </a:xfrm>
        </p:spPr>
      </p:pic>
    </p:spTree>
    <p:extLst>
      <p:ext uri="{BB962C8B-B14F-4D97-AF65-F5344CB8AC3E}">
        <p14:creationId xmlns:p14="http://schemas.microsoft.com/office/powerpoint/2010/main" val="393652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0648" y="0"/>
            <a:ext cx="9372600" cy="1200416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4800" dirty="0"/>
              <a:t>作業時間</a:t>
            </a:r>
            <a:endParaRPr lang="zh-TW" altLang="en-US" sz="4800" dirty="0">
              <a:sym typeface="Salesforce Sans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23" y="1458156"/>
            <a:ext cx="3951781" cy="3951781"/>
          </a:xfrm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3095" y="313677"/>
            <a:ext cx="9372600" cy="1200416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4000" dirty="0">
                <a:latin typeface="Salesforce Sans"/>
                <a:sym typeface="Salesforce Sans"/>
              </a:rPr>
              <a:t>目錄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983095" y="1964185"/>
            <a:ext cx="9372600" cy="2252708"/>
          </a:xfrm>
        </p:spPr>
        <p:txBody>
          <a:bodyPr rtlCol="0">
            <a:noAutofit/>
          </a:bodyPr>
          <a:lstStyle/>
          <a:p>
            <a:pPr rtl="0"/>
            <a:r>
              <a:rPr lang="en-US" altLang="zh-TW" sz="2800" dirty="0" smtClean="0">
                <a:latin typeface="Salesforce Sans"/>
                <a:sym typeface="Salesforce Sans"/>
              </a:rPr>
              <a:t>Warm-up</a:t>
            </a:r>
          </a:p>
          <a:p>
            <a:pPr rtl="0"/>
            <a:r>
              <a:rPr lang="zh-TW" altLang="en-US" sz="2800" dirty="0" smtClean="0">
                <a:latin typeface="Salesforce Sans"/>
                <a:sym typeface="Salesforce Sans"/>
              </a:rPr>
              <a:t>文法教學</a:t>
            </a:r>
            <a:r>
              <a:rPr lang="en-US" altLang="zh-TW" sz="2800" dirty="0" smtClean="0">
                <a:latin typeface="Salesforce Sans"/>
                <a:sym typeface="Salesforce Sans"/>
              </a:rPr>
              <a:t>(</a:t>
            </a:r>
            <a:r>
              <a:rPr lang="zh-TW" altLang="en-US" sz="2800" dirty="0" smtClean="0">
                <a:latin typeface="Salesforce Sans"/>
                <a:sym typeface="Salesforce Sans"/>
              </a:rPr>
              <a:t>習題練習</a:t>
            </a:r>
            <a:r>
              <a:rPr lang="en-US" altLang="zh-TW" sz="2800" dirty="0" smtClean="0">
                <a:latin typeface="Salesforce Sans"/>
                <a:sym typeface="Salesforce Sans"/>
              </a:rPr>
              <a:t>)</a:t>
            </a:r>
          </a:p>
          <a:p>
            <a:r>
              <a:rPr lang="en-US" altLang="zh-TW" sz="2800" dirty="0" smtClean="0">
                <a:latin typeface="Salesforce Sans"/>
                <a:sym typeface="Salesforce Sans"/>
              </a:rPr>
              <a:t>Quizlet </a:t>
            </a:r>
            <a:r>
              <a:rPr lang="zh-TW" altLang="en-US" sz="2800" dirty="0" smtClean="0">
                <a:latin typeface="Salesforce Sans"/>
                <a:sym typeface="Salesforce Sans"/>
              </a:rPr>
              <a:t>文法句型練習</a:t>
            </a:r>
            <a:endParaRPr lang="en-US" altLang="zh-TW" sz="2800" dirty="0" smtClean="0">
              <a:latin typeface="Salesforce Sans"/>
              <a:sym typeface="Salesforce Sans"/>
            </a:endParaRPr>
          </a:p>
          <a:p>
            <a:r>
              <a:rPr lang="zh-TW" altLang="en-US" sz="2800" dirty="0" smtClean="0">
                <a:latin typeface="Salesforce Sans"/>
                <a:sym typeface="Salesforce Sans"/>
              </a:rPr>
              <a:t>作業時</a:t>
            </a:r>
            <a:r>
              <a:rPr lang="zh-TW" altLang="en-US" sz="2800" dirty="0">
                <a:latin typeface="Salesforce Sans"/>
                <a:sym typeface="Salesforce Sans"/>
              </a:rPr>
              <a:t>間</a:t>
            </a: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6160" y="-361764"/>
            <a:ext cx="9372600" cy="1200416"/>
          </a:xfrm>
        </p:spPr>
        <p:txBody>
          <a:bodyPr rtlCol="0">
            <a:normAutofit/>
          </a:bodyPr>
          <a:lstStyle/>
          <a:p>
            <a:pPr algn="ctr" rtl="0"/>
            <a:r>
              <a:rPr lang="en-US" altLang="zh-TW" sz="3200" dirty="0" smtClean="0">
                <a:latin typeface="Salesforce Sans"/>
                <a:sym typeface="Salesforce Sans"/>
              </a:rPr>
              <a:t>Warm-up</a:t>
            </a:r>
            <a:r>
              <a:rPr lang="zh-TW" altLang="en-US" sz="3200" dirty="0" smtClean="0">
                <a:latin typeface="Salesforce Sans"/>
                <a:sym typeface="Salesforce Sans"/>
              </a:rPr>
              <a:t> </a:t>
            </a:r>
            <a:endParaRPr lang="zh-TW" altLang="en-US" sz="3200" dirty="0">
              <a:latin typeface="Salesforce Sans"/>
              <a:sym typeface="Salesforce Sans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29" y="838652"/>
            <a:ext cx="5093979" cy="5093979"/>
          </a:xfrm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99010" y="224901"/>
            <a:ext cx="9372600" cy="1200416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/>
              <a:t>歌曲播放</a:t>
            </a:r>
            <a:endParaRPr lang="zh-TW" altLang="en-US" sz="48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497999" y="2576744"/>
            <a:ext cx="9372600" cy="415031"/>
          </a:xfrm>
        </p:spPr>
        <p:txBody>
          <a:bodyPr/>
          <a:lstStyle/>
          <a:p>
            <a:r>
              <a:rPr lang="en-US" altLang="zh-TW" dirty="0">
                <a:hlinkClick r:id="rId2"/>
              </a:rPr>
              <a:t>https://youtu.be/AnrOI-2Dskg?si=jPikc91GANQF905m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64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5138" y="327444"/>
            <a:ext cx="9372600" cy="1200416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請找出含有</a:t>
            </a:r>
            <a:r>
              <a:rPr lang="en-US" altLang="zh-TW" sz="4400" dirty="0" smtClean="0"/>
              <a:t>am/is/are +V-</a:t>
            </a:r>
            <a:r>
              <a:rPr lang="en-US" altLang="zh-TW" sz="4400" dirty="0" err="1" smtClean="0"/>
              <a:t>ing</a:t>
            </a:r>
            <a:r>
              <a:rPr lang="zh-TW" altLang="en-US" sz="4400" dirty="0" smtClean="0"/>
              <a:t>的句子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5138" y="2348594"/>
            <a:ext cx="9372600" cy="1433293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altLang="zh-TW" dirty="0" smtClean="0"/>
              <a:t>I'm </a:t>
            </a:r>
            <a:r>
              <a:rPr lang="en-US" altLang="zh-TW" dirty="0"/>
              <a:t>going down, down, down, under the sea. </a:t>
            </a:r>
            <a:endParaRPr lang="en-US" altLang="zh-TW" dirty="0" smtClean="0"/>
          </a:p>
          <a:p>
            <a:pPr marL="502920" indent="-457200">
              <a:buFont typeface="+mj-lt"/>
              <a:buAutoNum type="arabicPeriod"/>
            </a:pPr>
            <a:r>
              <a:rPr lang="en-US" altLang="zh-TW" dirty="0"/>
              <a:t>I'm going down, down, down, won't you come with me? </a:t>
            </a:r>
            <a:endParaRPr lang="en-US" altLang="zh-TW" dirty="0" smtClean="0"/>
          </a:p>
          <a:p>
            <a:pPr marL="502920" indent="-457200">
              <a:buFont typeface="+mj-lt"/>
              <a:buAutoNum type="arabicPeriod"/>
            </a:pPr>
            <a:r>
              <a:rPr lang="en-US" altLang="zh-TW" dirty="0"/>
              <a:t>Where the whale swims... </a:t>
            </a:r>
            <a:endParaRPr lang="en-US" altLang="zh-TW" dirty="0" smtClean="0"/>
          </a:p>
          <a:p>
            <a:pPr marL="45720" indent="0">
              <a:buNone/>
            </a:pPr>
            <a:endParaRPr lang="en-US" altLang="zh-TW" dirty="0" smtClean="0"/>
          </a:p>
          <a:p>
            <a:pPr marL="502920" indent="-457200">
              <a:buFont typeface="+mj-lt"/>
              <a:buAutoNum type="arabicPeriod"/>
            </a:pPr>
            <a:endParaRPr lang="zh-TW" altLang="zh-TW" dirty="0"/>
          </a:p>
          <a:p>
            <a:pPr marL="45720" indent="0">
              <a:buNone/>
            </a:pPr>
            <a:endParaRPr lang="zh-TW" altLang="en-US" dirty="0"/>
          </a:p>
          <a:p>
            <a:pPr marL="502920" indent="-457200">
              <a:buFont typeface="+mj-lt"/>
              <a:buAutoNum type="arabicPeriod"/>
            </a:pPr>
            <a:endParaRPr lang="zh-TW" altLang="zh-TW" dirty="0"/>
          </a:p>
          <a:p>
            <a:pPr marL="502920" indent="-457200">
              <a:buFont typeface="+mj-lt"/>
              <a:buAutoNum type="arabicPeriod"/>
            </a:pPr>
            <a:endParaRPr lang="en-US" altLang="zh-TW" dirty="0"/>
          </a:p>
          <a:p>
            <a:pPr marL="502920" indent="-457200">
              <a:buFont typeface="+mj-lt"/>
              <a:buAutoNum type="arabicPeriod"/>
            </a:pPr>
            <a:endParaRPr lang="zh-TW" altLang="zh-TW" dirty="0"/>
          </a:p>
          <a:p>
            <a:pPr marL="502920" indent="-457200">
              <a:buFont typeface="+mj-lt"/>
              <a:buAutoNum type="arabicPeriod"/>
            </a:pPr>
            <a:endParaRPr lang="en-US" altLang="zh-TW" dirty="0"/>
          </a:p>
          <a:p>
            <a:pPr marL="502920" indent="-457200">
              <a:buFont typeface="+mj-lt"/>
              <a:buAutoNum type="arabicPeriod"/>
            </a:pPr>
            <a:endParaRPr lang="en-US" altLang="zh-TW" dirty="0" smtClean="0"/>
          </a:p>
          <a:p>
            <a:pPr marL="502920" indent="-457200">
              <a:buFont typeface="+mj-lt"/>
              <a:buAutoNum type="arabicPeriod"/>
            </a:pP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2488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6562" y="269290"/>
            <a:ext cx="9372600" cy="1200416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 </a:t>
            </a:r>
            <a:r>
              <a:rPr lang="en-US" altLang="zh-TW" sz="4000" dirty="0" smtClean="0"/>
              <a:t>more practice…</a:t>
            </a:r>
            <a:endParaRPr lang="zh-TW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1593510" y="1680897"/>
            <a:ext cx="810090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1.I am going down under the sea.</a:t>
            </a:r>
          </a:p>
          <a:p>
            <a:pPr marL="45720" indent="0"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2.I go down under the sea.</a:t>
            </a:r>
          </a:p>
          <a:p>
            <a:pPr marL="45720" indent="0"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3.I am going down the sea.</a:t>
            </a:r>
          </a:p>
          <a:p>
            <a:pPr marL="45720" indent="0">
              <a:buNone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上面三個句子，哪一句是正確的呢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45720" indent="0">
              <a:buNone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" indent="0"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starfish  ______   shining under the sea.</a:t>
            </a:r>
          </a:p>
          <a:p>
            <a:pPr marL="45720" indent="0"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 are  B. is  C. am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896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892" y="0"/>
            <a:ext cx="9372600" cy="1200416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4400" dirty="0" smtClean="0">
                <a:sym typeface="Salesforce Sans"/>
              </a:rPr>
              <a:t> </a:t>
            </a:r>
            <a:r>
              <a:rPr lang="zh-TW" altLang="en-US" sz="4800" dirty="0" smtClean="0">
                <a:solidFill>
                  <a:schemeClr val="tx2"/>
                </a:solidFill>
                <a:sym typeface="Salesforce Sans"/>
              </a:rPr>
              <a:t>文法教學</a:t>
            </a:r>
            <a:endParaRPr lang="zh-TW" altLang="en-US" sz="4800" dirty="0">
              <a:solidFill>
                <a:schemeClr val="tx2"/>
              </a:solidFill>
              <a:sym typeface="Salesforce Sans"/>
            </a:endParaRPr>
          </a:p>
        </p:txBody>
      </p:sp>
      <p:graphicFrame>
        <p:nvGraphicFramePr>
          <p:cNvPr id="4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402778"/>
              </p:ext>
            </p:extLst>
          </p:nvPr>
        </p:nvGraphicFramePr>
        <p:xfrm>
          <a:off x="1278386" y="1278384"/>
          <a:ext cx="9942991" cy="352443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91836">
                  <a:extLst>
                    <a:ext uri="{9D8B030D-6E8A-4147-A177-3AD203B41FA5}">
                      <a16:colId xmlns:a16="http://schemas.microsoft.com/office/drawing/2014/main" val="3731901023"/>
                    </a:ext>
                  </a:extLst>
                </a:gridCol>
                <a:gridCol w="1960503">
                  <a:extLst>
                    <a:ext uri="{9D8B030D-6E8A-4147-A177-3AD203B41FA5}">
                      <a16:colId xmlns:a16="http://schemas.microsoft.com/office/drawing/2014/main" val="1263976166"/>
                    </a:ext>
                  </a:extLst>
                </a:gridCol>
                <a:gridCol w="3233869">
                  <a:extLst>
                    <a:ext uri="{9D8B030D-6E8A-4147-A177-3AD203B41FA5}">
                      <a16:colId xmlns:a16="http://schemas.microsoft.com/office/drawing/2014/main" val="2943088980"/>
                    </a:ext>
                  </a:extLst>
                </a:gridCol>
                <a:gridCol w="3356783">
                  <a:extLst>
                    <a:ext uri="{9D8B030D-6E8A-4147-A177-3AD203B41FA5}">
                      <a16:colId xmlns:a16="http://schemas.microsoft.com/office/drawing/2014/main" val="2043962273"/>
                    </a:ext>
                  </a:extLst>
                </a:gridCol>
              </a:tblGrid>
              <a:tr h="474985"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句型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8559933"/>
                  </a:ext>
                </a:extLst>
              </a:tr>
              <a:tr h="1306908"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現在進行式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表示正在進行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或已經安排好的計畫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 </a:t>
                      </a:r>
                      <a:r>
                        <a:rPr 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 am/is/are + V-</a:t>
                      </a:r>
                      <a:r>
                        <a:rPr lang="en-US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ing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I'm </a:t>
                      </a:r>
                      <a:r>
                        <a:rPr 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going</a:t>
                      </a:r>
                      <a:r>
                        <a:rPr lang="en-US" sz="18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down</a:t>
                      </a:r>
                      <a:r>
                        <a:rPr 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 down, down, under the sea.</a:t>
                      </a:r>
                      <a:br>
                        <a:rPr 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endParaRPr 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563801"/>
                  </a:ext>
                </a:extLst>
              </a:tr>
              <a:tr h="1742542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未來式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臨時決定、承諾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已經有計畫好的未來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 </a:t>
                      </a:r>
                      <a:r>
                        <a:rPr 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 +will +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 </a:t>
                      </a:r>
                      <a:r>
                        <a:rPr lang="en-US" sz="16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S+am</a:t>
                      </a:r>
                      <a:r>
                        <a:rPr 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/are/is +going to+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1.The</a:t>
                      </a:r>
                      <a:r>
                        <a:rPr lang="en-US" altLang="zh-TW" sz="16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 will help you now .</a:t>
                      </a:r>
                    </a:p>
                    <a:p>
                      <a:pPr algn="l"/>
                      <a:r>
                        <a:rPr lang="en-US" altLang="zh-TW" sz="16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2.I am going to visit grandma. 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8314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5926" y="189390"/>
            <a:ext cx="9372600" cy="1200416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/>
              <a:t>句型結構</a:t>
            </a:r>
            <a:endParaRPr lang="zh-TW" altLang="en-US" sz="4800" dirty="0"/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021115"/>
              </p:ext>
            </p:extLst>
          </p:nvPr>
        </p:nvGraphicFramePr>
        <p:xfrm>
          <a:off x="2050743" y="1389806"/>
          <a:ext cx="7634795" cy="418537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73557">
                  <a:extLst>
                    <a:ext uri="{9D8B030D-6E8A-4147-A177-3AD203B41FA5}">
                      <a16:colId xmlns:a16="http://schemas.microsoft.com/office/drawing/2014/main" val="497471403"/>
                    </a:ext>
                  </a:extLst>
                </a:gridCol>
                <a:gridCol w="1538683">
                  <a:extLst>
                    <a:ext uri="{9D8B030D-6E8A-4147-A177-3AD203B41FA5}">
                      <a16:colId xmlns:a16="http://schemas.microsoft.com/office/drawing/2014/main" val="147941516"/>
                    </a:ext>
                  </a:extLst>
                </a:gridCol>
                <a:gridCol w="4022555">
                  <a:extLst>
                    <a:ext uri="{9D8B030D-6E8A-4147-A177-3AD203B41FA5}">
                      <a16:colId xmlns:a16="http://schemas.microsoft.com/office/drawing/2014/main" val="4073242359"/>
                    </a:ext>
                  </a:extLst>
                </a:gridCol>
              </a:tblGrid>
              <a:tr h="730938">
                <a:tc>
                  <a:txBody>
                    <a:bodyPr/>
                    <a:lstStyle/>
                    <a:p>
                      <a:r>
                        <a:rPr lang="zh-TW" altLang="en-US" dirty="0"/>
                        <a:t>主詞 </a:t>
                      </a:r>
                      <a:r>
                        <a:rPr lang="en-US" altLang="zh-TW" dirty="0"/>
                        <a:t>(</a:t>
                      </a:r>
                      <a:r>
                        <a:rPr lang="en-US" dirty="0"/>
                        <a:t>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Be verb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句型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611923"/>
                  </a:ext>
                </a:extLst>
              </a:tr>
              <a:tr h="1261618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am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going down under the sea.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267305"/>
                  </a:ext>
                </a:extLst>
              </a:tr>
              <a:tr h="730938">
                <a:tc>
                  <a:txBody>
                    <a:bodyPr/>
                    <a:lstStyle/>
                    <a:p>
                      <a:r>
                        <a:rPr lang="en-US" dirty="0"/>
                        <a:t>The whale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is</a:t>
                      </a:r>
                      <a:endParaRPr 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swimming </a:t>
                      </a:r>
                      <a:r>
                        <a:rPr lang="en-US" dirty="0" smtClean="0"/>
                        <a:t>under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the </a:t>
                      </a:r>
                      <a:r>
                        <a:rPr lang="en-US" dirty="0"/>
                        <a:t>sea.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115481"/>
                  </a:ext>
                </a:extLst>
              </a:tr>
              <a:tr h="730938">
                <a:tc>
                  <a:txBody>
                    <a:bodyPr/>
                    <a:lstStyle/>
                    <a:p>
                      <a:r>
                        <a:rPr lang="en-US" dirty="0"/>
                        <a:t>The starfish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shining  under  the sea.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65251"/>
                  </a:ext>
                </a:extLst>
              </a:tr>
              <a:tr h="730938">
                <a:tc>
                  <a:txBody>
                    <a:bodyPr/>
                    <a:lstStyle/>
                    <a:p>
                      <a:r>
                        <a:rPr lang="en-US" dirty="0"/>
                        <a:t>The seahorse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jumping  under</a:t>
                      </a:r>
                      <a:r>
                        <a:rPr lang="en-US" altLang="zh-TW" baseline="0" dirty="0" smtClean="0"/>
                        <a:t> </a:t>
                      </a:r>
                      <a:r>
                        <a:rPr lang="en-US" altLang="zh-TW" dirty="0" smtClean="0"/>
                        <a:t> the sea.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634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7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3309" y="66134"/>
            <a:ext cx="9372600" cy="1200416"/>
          </a:xfrm>
        </p:spPr>
        <p:txBody>
          <a:bodyPr/>
          <a:lstStyle/>
          <a:p>
            <a:r>
              <a:rPr lang="zh-TW" altLang="en-US" dirty="0" smtClean="0"/>
              <a:t>文法</a:t>
            </a:r>
            <a:r>
              <a:rPr lang="en-US" altLang="zh-TW" dirty="0" smtClean="0"/>
              <a:t>:V-</a:t>
            </a:r>
            <a:r>
              <a:rPr lang="en-US" altLang="zh-TW" dirty="0" err="1" smtClean="0"/>
              <a:t>ing</a:t>
            </a:r>
            <a:r>
              <a:rPr lang="zh-TW" altLang="en-US" dirty="0"/>
              <a:t>（動詞現在分詞）變化規則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611297"/>
              </p:ext>
            </p:extLst>
          </p:nvPr>
        </p:nvGraphicFramePr>
        <p:xfrm>
          <a:off x="2075049" y="1422908"/>
          <a:ext cx="7379669" cy="425880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866454">
                  <a:extLst>
                    <a:ext uri="{9D8B030D-6E8A-4147-A177-3AD203B41FA5}">
                      <a16:colId xmlns:a16="http://schemas.microsoft.com/office/drawing/2014/main" val="356846632"/>
                    </a:ext>
                  </a:extLst>
                </a:gridCol>
                <a:gridCol w="2761138">
                  <a:extLst>
                    <a:ext uri="{9D8B030D-6E8A-4147-A177-3AD203B41FA5}">
                      <a16:colId xmlns:a16="http://schemas.microsoft.com/office/drawing/2014/main" val="283736792"/>
                    </a:ext>
                  </a:extLst>
                </a:gridCol>
                <a:gridCol w="2752077">
                  <a:extLst>
                    <a:ext uri="{9D8B030D-6E8A-4147-A177-3AD203B41FA5}">
                      <a16:colId xmlns:a16="http://schemas.microsoft.com/office/drawing/2014/main" val="3298604830"/>
                    </a:ext>
                  </a:extLst>
                </a:gridCol>
              </a:tblGrid>
              <a:tr h="57105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Example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Example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033988"/>
                  </a:ext>
                </a:extLst>
              </a:tr>
              <a:tr h="636924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直接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en-US" altLang="zh-TW" sz="20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ing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sleep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en-US" altLang="zh-TW" sz="20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sleeping</a:t>
                      </a:r>
                      <a:endParaRPr lang="zh-TW" altLang="en-US" sz="20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walk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en-US" altLang="zh-TW" sz="20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walking</a:t>
                      </a:r>
                      <a:endParaRPr lang="zh-TW" altLang="en-US" sz="20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417685"/>
                  </a:ext>
                </a:extLst>
              </a:tr>
              <a:tr h="985651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無聲字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尾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</a:t>
                      </a:r>
                    </a:p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去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 +</a:t>
                      </a:r>
                      <a:r>
                        <a:rPr lang="en-US" altLang="zh-TW" sz="20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ing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aseline="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prepare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dirty="0" smtClean="0"/>
                        <a:t>    </a:t>
                      </a:r>
                      <a:r>
                        <a:rPr lang="en-US" altLang="zh-TW" sz="20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preparing</a:t>
                      </a:r>
                      <a:endParaRPr lang="zh-TW" altLang="en-US" sz="20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come</a:t>
                      </a:r>
                      <a:r>
                        <a:rPr lang="en-US" altLang="zh-TW" dirty="0" smtClean="0"/>
                        <a:t>       </a:t>
                      </a:r>
                      <a:r>
                        <a:rPr lang="en-US" altLang="zh-TW" sz="20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coming</a:t>
                      </a:r>
                      <a:endParaRPr lang="zh-TW" altLang="en-US" sz="20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22564"/>
                  </a:ext>
                </a:extLst>
              </a:tr>
              <a:tr h="1079523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短母音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子音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重複字尾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en-US" altLang="zh-TW" sz="20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ing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swim </a:t>
                      </a:r>
                      <a:r>
                        <a:rPr lang="en-US" altLang="zh-TW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</a:t>
                      </a:r>
                      <a:r>
                        <a:rPr lang="en-US" altLang="zh-TW" sz="20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swimming</a:t>
                      </a:r>
                      <a:endParaRPr lang="zh-TW" altLang="en-US" sz="20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run </a:t>
                      </a:r>
                      <a:r>
                        <a:rPr lang="en-US" altLang="zh-TW" sz="2000" baseline="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running</a:t>
                      </a:r>
                      <a:endParaRPr lang="zh-TW" altLang="en-US" sz="20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316524"/>
                  </a:ext>
                </a:extLst>
              </a:tr>
              <a:tr h="985651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字尾是 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en-US" altLang="zh-TW" sz="20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ie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變 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再加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en-US" altLang="zh-TW" sz="20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ing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lie 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en-US" altLang="zh-TW" sz="20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lying</a:t>
                      </a:r>
                      <a:endParaRPr lang="zh-TW" altLang="en-US" sz="20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die</a:t>
                      </a:r>
                      <a:r>
                        <a:rPr lang="en-US" altLang="zh-TW" sz="20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dying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124948"/>
                  </a:ext>
                </a:extLst>
              </a:tr>
            </a:tbl>
          </a:graphicData>
        </a:graphic>
      </p:graphicFrame>
      <p:sp>
        <p:nvSpPr>
          <p:cNvPr id="9" name="向右箭號 8"/>
          <p:cNvSpPr/>
          <p:nvPr/>
        </p:nvSpPr>
        <p:spPr>
          <a:xfrm>
            <a:off x="4709607" y="2120374"/>
            <a:ext cx="292963" cy="216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7394631" y="2120373"/>
            <a:ext cx="292963" cy="216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7541112" y="2741859"/>
            <a:ext cx="292963" cy="216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4998135" y="2741859"/>
            <a:ext cx="292963" cy="216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7336770" y="3699822"/>
            <a:ext cx="292963" cy="216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>
            <a:off x="4709607" y="3699822"/>
            <a:ext cx="292963" cy="216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4350062" y="4779236"/>
            <a:ext cx="292963" cy="216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7190288" y="4779236"/>
            <a:ext cx="292963" cy="216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2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9_TF03461883.potx" id="{3695179C-43BF-4D9E-8864-ABA95A1F4787}" vid="{287F8A78-20E1-4B79-BD19-FA60BDB2072A}"/>
    </a:ext>
  </a:extLst>
</a:theme>
</file>

<file path=ppt/theme/theme2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兒童遊樂教育簡報設計 (卡通插畫，寬螢幕)</Template>
  <TotalTime>2032</TotalTime>
  <Words>327</Words>
  <Application>Microsoft Office PowerPoint</Application>
  <PresentationFormat>寬螢幕</PresentationFormat>
  <Paragraphs>85</Paragraphs>
  <Slides>11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Euphemia</vt:lpstr>
      <vt:lpstr>Salesforce Sans</vt:lpstr>
      <vt:lpstr>微軟正黑體</vt:lpstr>
      <vt:lpstr>Wingdings</vt:lpstr>
      <vt:lpstr>兒童遊樂 16X9</vt:lpstr>
      <vt:lpstr>under the sea  美麗海底城</vt:lpstr>
      <vt:lpstr>目錄</vt:lpstr>
      <vt:lpstr>Warm-up </vt:lpstr>
      <vt:lpstr>歌曲播放</vt:lpstr>
      <vt:lpstr>請找出含有am/is/are +V-ing的句子</vt:lpstr>
      <vt:lpstr> more practice…</vt:lpstr>
      <vt:lpstr> 文法教學</vt:lpstr>
      <vt:lpstr>句型結構</vt:lpstr>
      <vt:lpstr>文法:V-ing（動詞現在分詞）變化規則</vt:lpstr>
      <vt:lpstr>複習句型/文法: quizlet</vt:lpstr>
      <vt:lpstr>作業時間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User</dc:creator>
  <cp:lastModifiedBy>User</cp:lastModifiedBy>
  <cp:revision>134</cp:revision>
  <dcterms:created xsi:type="dcterms:W3CDTF">2025-03-18T14:38:44Z</dcterms:created>
  <dcterms:modified xsi:type="dcterms:W3CDTF">2025-04-04T03:07:51Z</dcterms:modified>
</cp:coreProperties>
</file>