
<file path=[Content_Types].xml><?xml version="1.0" encoding="utf-8"?>
<Types xmlns="http://schemas.openxmlformats.org/package/2006/content-types">
  <Default Extension="png" ContentType="image/png"/>
  <Default Extension="svg" ContentType="image/unknown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9" r:id="rId24"/>
    <p:sldId id="278" r:id="rId25"/>
    <p:sldId id="280" r:id="rId26"/>
  </p:sldIdLst>
  <p:sldSz cx="12192000" cy="6858000"/>
  <p:notesSz cx="6858000" cy="9144000"/>
  <p:custDataLst>
    <p:tags r:id="rId2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jphwZjHX/Ptd8f3XlaMA5BfGUhz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46A99F-B7A5-4680-A306-D0C81DD996C7}">
  <a:tblStyle styleId="{8E46A99F-B7A5-4680-A306-D0C81DD996C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81" autoAdjust="0"/>
    <p:restoredTop sz="94638" autoAdjust="0"/>
  </p:normalViewPr>
  <p:slideViewPr>
    <p:cSldViewPr snapToGrid="0">
      <p:cViewPr varScale="1">
        <p:scale>
          <a:sx n="78" d="100"/>
          <a:sy n="78" d="100"/>
        </p:scale>
        <p:origin x="77" y="14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3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customschemas.google.com/relationships/presentationmetadata" Target="metadata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3" name="Google Shape;203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15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0" name="Google Shape;210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17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350cf0ad67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350cf0ad676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g350cf0ad676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18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350cf0ad676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350cf0ad676_0_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g350cf0ad676_0_18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19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350cf0ad67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350cf0ad676_0_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8" name="Google Shape;238;g350cf0ad676_0_25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20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350cf0ad676_0_3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350cf0ad676_0_3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5" name="Google Shape;245;g350cf0ad676_0_3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21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350cf0ad676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1" name="Google Shape;251;g350cf0ad676_0_4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g350cf0ad676_0_4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22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350cf0ad676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350cf0ad676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" name="Google Shape;259;g350cf0ad676_0_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24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2" name="Google Shape;11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9"/>
          <p:cNvSpPr/>
          <p:nvPr/>
        </p:nvSpPr>
        <p:spPr>
          <a:xfrm>
            <a:off x="2552" y="5243129"/>
            <a:ext cx="12188952" cy="1614871"/>
          </a:xfrm>
          <a:prstGeom prst="rect">
            <a:avLst/>
          </a:prstGeom>
          <a:gradFill>
            <a:gsLst>
              <a:gs pos="0">
                <a:srgbClr val="7CC2D5">
                  <a:alpha val="37647"/>
                </a:srgbClr>
              </a:gs>
              <a:gs pos="832">
                <a:srgbClr val="7CC2D5">
                  <a:alpha val="37647"/>
                </a:srgbClr>
              </a:gs>
              <a:gs pos="23000">
                <a:srgbClr val="7CC2D5"/>
              </a:gs>
              <a:gs pos="100000">
                <a:srgbClr val="D2EBF1">
                  <a:alpha val="88627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21" name="Google Shape;21;p19"/>
          <p:cNvSpPr/>
          <p:nvPr/>
        </p:nvSpPr>
        <p:spPr>
          <a:xfrm>
            <a:off x="2552" y="0"/>
            <a:ext cx="12188952" cy="5334000"/>
          </a:xfrm>
          <a:prstGeom prst="rect">
            <a:avLst/>
          </a:prstGeom>
          <a:gradFill>
            <a:gsLst>
              <a:gs pos="0">
                <a:srgbClr val="7CC2D5">
                  <a:alpha val="80000"/>
                </a:srgbClr>
              </a:gs>
              <a:gs pos="99000">
                <a:srgbClr val="D2EBF1">
                  <a:alpha val="64705"/>
                </a:srgbClr>
              </a:gs>
              <a:gs pos="100000">
                <a:srgbClr val="D2EBF1">
                  <a:alpha val="6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pic>
        <p:nvPicPr>
          <p:cNvPr id="22" name="Google Shape;22;p19"/>
          <p:cNvPicPr preferRelativeResize="0"/>
          <p:nvPr/>
        </p:nvPicPr>
        <p:blipFill rotWithShape="1">
          <a:blip r:embed="rId2">
            <a:alphaModFix/>
          </a:blip>
          <a:srcRect l="2674" r="9900"/>
          <a:stretch/>
        </p:blipFill>
        <p:spPr>
          <a:xfrm>
            <a:off x="-1425" y="5497897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Google Shape;23;p19"/>
          <p:cNvPicPr preferRelativeResize="0"/>
          <p:nvPr/>
        </p:nvPicPr>
        <p:blipFill rotWithShape="1">
          <a:blip r:embed="rId3">
            <a:alphaModFix/>
          </a:blip>
          <a:srcRect l="6218" r="6355"/>
          <a:stretch/>
        </p:blipFill>
        <p:spPr>
          <a:xfrm flipH="1">
            <a:off x="-1425" y="5221111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19"/>
          <p:cNvSpPr/>
          <p:nvPr/>
        </p:nvSpPr>
        <p:spPr>
          <a:xfrm>
            <a:off x="-1425" y="5961106"/>
            <a:ext cx="12188952" cy="896846"/>
          </a:xfrm>
          <a:prstGeom prst="rect">
            <a:avLst/>
          </a:prstGeom>
          <a:gradFill>
            <a:gsLst>
              <a:gs pos="0">
                <a:srgbClr val="D9C09B">
                  <a:alpha val="0"/>
                </a:srgbClr>
              </a:gs>
              <a:gs pos="25000">
                <a:srgbClr val="D9C09B">
                  <a:alpha val="0"/>
                </a:srgbClr>
              </a:gs>
              <a:gs pos="100000">
                <a:schemeClr val="accent6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25" name="Google Shape;25;p19"/>
          <p:cNvSpPr txBox="1">
            <a:spLocks noGrp="1"/>
          </p:cNvSpPr>
          <p:nvPr>
            <p:ph type="ctrTitle"/>
          </p:nvPr>
        </p:nvSpPr>
        <p:spPr>
          <a:xfrm>
            <a:off x="1305872" y="1309047"/>
            <a:ext cx="9602789" cy="26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6000"/>
              <a:buFont typeface="MingLiu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ubTitle" idx="1"/>
          </p:nvPr>
        </p:nvSpPr>
        <p:spPr>
          <a:xfrm>
            <a:off x="1305872" y="4038600"/>
            <a:ext cx="9601200" cy="99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86C7F"/>
              </a:buClr>
              <a:buSzPts val="1800"/>
              <a:buNone/>
              <a:defRPr sz="1800" cap="none">
                <a:solidFill>
                  <a:srgbClr val="286C7F"/>
                </a:solidFill>
              </a:defRPr>
            </a:lvl1pPr>
            <a:lvl2pPr lv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2800"/>
              <a:buNone/>
              <a:defRPr sz="2800"/>
            </a:lvl2pPr>
            <a:lvl3pPr lvl="2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400"/>
              <a:buNone/>
              <a:defRPr sz="2400"/>
            </a:lvl3pPr>
            <a:lvl4pPr lvl="3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4pPr>
            <a:lvl5pPr lvl="4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5pPr>
            <a:lvl6pPr lvl="5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6pPr>
            <a:lvl7pPr lvl="6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7pPr>
            <a:lvl8pPr lvl="7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8pPr>
            <a:lvl9pPr lvl="8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8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8"/>
          <p:cNvSpPr txBox="1">
            <a:spLocks noGrp="1"/>
          </p:cNvSpPr>
          <p:nvPr>
            <p:ph type="body" idx="1"/>
          </p:nvPr>
        </p:nvSpPr>
        <p:spPr>
          <a:xfrm rot="5400000">
            <a:off x="4024884" y="-1110996"/>
            <a:ext cx="4142232" cy="9509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8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8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8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9"/>
          <p:cNvSpPr txBox="1">
            <a:spLocks noGrp="1"/>
          </p:cNvSpPr>
          <p:nvPr>
            <p:ph type="title"/>
          </p:nvPr>
        </p:nvSpPr>
        <p:spPr>
          <a:xfrm rot="5400000">
            <a:off x="7319169" y="1680369"/>
            <a:ext cx="5440362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9"/>
          <p:cNvSpPr txBox="1">
            <a:spLocks noGrp="1"/>
          </p:cNvSpPr>
          <p:nvPr>
            <p:ph type="body" idx="1"/>
          </p:nvPr>
        </p:nvSpPr>
        <p:spPr>
          <a:xfrm rot="5400000">
            <a:off x="1985169" y="-872331"/>
            <a:ext cx="5440362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29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29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1" name="Google Shape;91;p29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>
  <p:cSld name="比較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body" idx="1"/>
          </p:nvPr>
        </p:nvSpPr>
        <p:spPr>
          <a:xfrm>
            <a:off x="1341120" y="1572768"/>
            <a:ext cx="4572000" cy="766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 b="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0" name="Google Shape;30;p20"/>
          <p:cNvSpPr txBox="1">
            <a:spLocks noGrp="1"/>
          </p:cNvSpPr>
          <p:nvPr>
            <p:ph type="body" idx="2"/>
          </p:nvPr>
        </p:nvSpPr>
        <p:spPr>
          <a:xfrm>
            <a:off x="1341120" y="2365861"/>
            <a:ext cx="4572000" cy="334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600"/>
              <a:buChar char="•"/>
              <a:defRPr sz="1600"/>
            </a:lvl2pPr>
            <a:lvl3pPr marL="1371600" lvl="2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5pPr>
            <a:lvl6pPr marL="2743200" lvl="5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1" name="Google Shape;31;p20"/>
          <p:cNvSpPr txBox="1">
            <a:spLocks noGrp="1"/>
          </p:cNvSpPr>
          <p:nvPr>
            <p:ph type="body" idx="3"/>
          </p:nvPr>
        </p:nvSpPr>
        <p:spPr>
          <a:xfrm>
            <a:off x="6278880" y="1572768"/>
            <a:ext cx="4572000" cy="766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 b="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2" name="Google Shape;32;p20"/>
          <p:cNvSpPr txBox="1">
            <a:spLocks noGrp="1"/>
          </p:cNvSpPr>
          <p:nvPr>
            <p:ph type="body" idx="4"/>
          </p:nvPr>
        </p:nvSpPr>
        <p:spPr>
          <a:xfrm>
            <a:off x="6278880" y="2365861"/>
            <a:ext cx="4572000" cy="3349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 sz="1800"/>
            </a:lvl1pPr>
            <a:lvl2pPr marL="914400" lvl="1" indent="-330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600"/>
              <a:buChar char="•"/>
              <a:defRPr sz="1600"/>
            </a:lvl2pPr>
            <a:lvl3pPr marL="1371600" lvl="2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3pPr>
            <a:lvl4pPr marL="1828800" lvl="3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5pPr>
            <a:lvl6pPr marL="2743200" lvl="5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6pPr>
            <a:lvl7pPr marL="3200400" lvl="6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7pPr>
            <a:lvl8pPr marL="3657600" lvl="7" indent="-3048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Char char="•"/>
              <a:defRPr sz="12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33" name="Google Shape;33;p20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20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0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>
  <p:cSld name="只有標題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21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21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1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21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內容" type="obj">
  <p:cSld name="OBJEC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2"/>
          <p:cNvSpPr txBox="1"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22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22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2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章節標題" type="secHead">
  <p:cSld name="SECTION_HEADER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23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rgbClr val="7CC2D5">
                  <a:alpha val="80000"/>
                </a:srgbClr>
              </a:gs>
              <a:gs pos="99000">
                <a:srgbClr val="D2EBF1">
                  <a:alpha val="0"/>
                </a:srgbClr>
              </a:gs>
              <a:gs pos="100000">
                <a:srgbClr val="D2EBF1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spcFirstLastPara="1" wrap="square" lIns="822950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49" name="Google Shape;49;p23"/>
          <p:cNvSpPr txBox="1">
            <a:spLocks noGrp="1"/>
          </p:cNvSpPr>
          <p:nvPr>
            <p:ph type="title"/>
          </p:nvPr>
        </p:nvSpPr>
        <p:spPr>
          <a:xfrm>
            <a:off x="1293813" y="1309047"/>
            <a:ext cx="9601252" cy="266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6000"/>
              <a:buFont typeface="MingLiu"/>
              <a:buNone/>
              <a:defRPr sz="60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3"/>
          <p:cNvSpPr txBox="1">
            <a:spLocks noGrp="1"/>
          </p:cNvSpPr>
          <p:nvPr>
            <p:ph type="body" idx="1"/>
          </p:nvPr>
        </p:nvSpPr>
        <p:spPr>
          <a:xfrm>
            <a:off x="1293813" y="4038600"/>
            <a:ext cx="96012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86C7F"/>
              </a:buClr>
              <a:buSzPts val="2000"/>
              <a:buNone/>
              <a:defRPr sz="2000" cap="none">
                <a:solidFill>
                  <a:srgbClr val="286C7F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23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3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3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個內容" type="twoObj">
  <p:cSld name="TWO_OBJECT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4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4"/>
          <p:cNvSpPr txBox="1">
            <a:spLocks noGrp="1"/>
          </p:cNvSpPr>
          <p:nvPr>
            <p:ph type="body" idx="1"/>
          </p:nvPr>
        </p:nvSpPr>
        <p:spPr>
          <a:xfrm>
            <a:off x="6278880" y="1572768"/>
            <a:ext cx="4572000" cy="4142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7" name="Google Shape;57;p24"/>
          <p:cNvSpPr txBox="1">
            <a:spLocks noGrp="1"/>
          </p:cNvSpPr>
          <p:nvPr>
            <p:ph type="body" idx="2"/>
          </p:nvPr>
        </p:nvSpPr>
        <p:spPr>
          <a:xfrm>
            <a:off x="1341120" y="1572768"/>
            <a:ext cx="4572000" cy="4142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58" name="Google Shape;58;p24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24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4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空白" type="blank">
  <p:cSld name="BLANK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5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rgbClr val="7CC2D5">
                  <a:alpha val="80000"/>
                </a:srgbClr>
              </a:gs>
              <a:gs pos="99000">
                <a:srgbClr val="D2EBF1">
                  <a:alpha val="0"/>
                </a:srgbClr>
              </a:gs>
              <a:gs pos="100000">
                <a:srgbClr val="D2EBF1">
                  <a:alpha val="0"/>
                </a:srgbClr>
              </a:gs>
            </a:gsLst>
            <a:lin ang="16200000" scaled="0"/>
          </a:gradFill>
          <a:ln>
            <a:noFill/>
          </a:ln>
        </p:spPr>
        <p:txBody>
          <a:bodyPr spcFirstLastPara="1" wrap="square" lIns="822950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63" name="Google Shape;63;p25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5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25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26"/>
          <p:cNvSpPr txBox="1"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200"/>
              <a:buFont typeface="MingLiu"/>
              <a:buNone/>
              <a:defRPr sz="32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26"/>
          <p:cNvSpPr txBox="1">
            <a:spLocks noGrp="1"/>
          </p:cNvSpPr>
          <p:nvPr>
            <p:ph type="body" idx="1"/>
          </p:nvPr>
        </p:nvSpPr>
        <p:spPr>
          <a:xfrm>
            <a:off x="760413" y="685800"/>
            <a:ext cx="6858000" cy="457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560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2000"/>
              <a:buChar char="•"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Char char="•"/>
              <a:defRPr sz="1800"/>
            </a:lvl2pPr>
            <a:lvl3pPr marL="1371600" lvl="2" indent="-330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Char char="•"/>
              <a:defRPr sz="1600"/>
            </a:lvl3pPr>
            <a:lvl4pPr marL="1828800" lvl="3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4pPr>
            <a:lvl5pPr marL="2286000" lvl="4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5pPr>
            <a:lvl6pPr marL="2743200" lvl="5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6pPr>
            <a:lvl7pPr marL="3200400" lvl="6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7pPr>
            <a:lvl8pPr marL="3657600" lvl="7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Char char="•"/>
              <a:defRPr sz="14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69" name="Google Shape;69;p26"/>
          <p:cNvSpPr txBox="1">
            <a:spLocks noGrp="1"/>
          </p:cNvSpPr>
          <p:nvPr>
            <p:ph type="body" idx="2"/>
          </p:nvPr>
        </p:nvSpPr>
        <p:spPr>
          <a:xfrm>
            <a:off x="8127479" y="3554104"/>
            <a:ext cx="3377133" cy="1703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0" name="Google Shape;70;p26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6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6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7"/>
          <p:cNvSpPr txBox="1">
            <a:spLocks noGrp="1"/>
          </p:cNvSpPr>
          <p:nvPr>
            <p:ph type="title"/>
          </p:nvPr>
        </p:nvSpPr>
        <p:spPr>
          <a:xfrm>
            <a:off x="8127479" y="762000"/>
            <a:ext cx="3377133" cy="27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400"/>
              <a:buFont typeface="MingLiu"/>
              <a:buNone/>
              <a:defRPr sz="340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27" descr="要新增影像的空白預留位置。按一下預留位置，然後選取您要新增的影像"/>
          <p:cNvSpPr>
            <a:spLocks noGrp="1"/>
          </p:cNvSpPr>
          <p:nvPr>
            <p:ph type="pic" idx="2"/>
          </p:nvPr>
        </p:nvSpPr>
        <p:spPr>
          <a:xfrm>
            <a:off x="760413" y="685800"/>
            <a:ext cx="6858000" cy="4572000"/>
          </a:xfrm>
          <a:prstGeom prst="rect">
            <a:avLst/>
          </a:prstGeom>
          <a:solidFill>
            <a:srgbClr val="F2F2F2"/>
          </a:solidFill>
          <a:ln>
            <a:noFill/>
          </a:ln>
        </p:spPr>
      </p:sp>
      <p:sp>
        <p:nvSpPr>
          <p:cNvPr id="76" name="Google Shape;76;p27"/>
          <p:cNvSpPr txBox="1">
            <a:spLocks noGrp="1"/>
          </p:cNvSpPr>
          <p:nvPr>
            <p:ph type="body" idx="1"/>
          </p:nvPr>
        </p:nvSpPr>
        <p:spPr>
          <a:xfrm>
            <a:off x="8127479" y="3554104"/>
            <a:ext cx="3377133" cy="1703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000"/>
              <a:buNone/>
              <a:defRPr sz="1000"/>
            </a:lvl3pPr>
            <a:lvl4pPr marL="1828800" lvl="3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4pPr>
            <a:lvl5pPr marL="2286000" lvl="4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5pPr>
            <a:lvl6pPr marL="2743200" lvl="5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6pPr>
            <a:lvl7pPr marL="3200400" lvl="6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7pPr>
            <a:lvl8pPr marL="3657600" lvl="7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8pPr>
            <a:lvl9pPr marL="4114800" lvl="8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77" name="Google Shape;77;p27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7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7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/>
          <p:nvPr/>
        </p:nvSpPr>
        <p:spPr>
          <a:xfrm>
            <a:off x="2552" y="-1"/>
            <a:ext cx="12188952" cy="6858002"/>
          </a:xfrm>
          <a:prstGeom prst="rect">
            <a:avLst/>
          </a:prstGeom>
          <a:gradFill>
            <a:gsLst>
              <a:gs pos="0">
                <a:srgbClr val="7CC2D5">
                  <a:alpha val="57647"/>
                </a:srgbClr>
              </a:gs>
              <a:gs pos="88000">
                <a:srgbClr val="D2EBF1">
                  <a:alpha val="64705"/>
                </a:srgbClr>
              </a:gs>
              <a:gs pos="100000">
                <a:srgbClr val="D2EBF1">
                  <a:alpha val="64705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822950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11" name="Google Shape;11;p18"/>
          <p:cNvSpPr/>
          <p:nvPr/>
        </p:nvSpPr>
        <p:spPr>
          <a:xfrm>
            <a:off x="2552" y="6064101"/>
            <a:ext cx="12188952" cy="793899"/>
          </a:xfrm>
          <a:prstGeom prst="rect">
            <a:avLst/>
          </a:prstGeom>
          <a:gradFill>
            <a:gsLst>
              <a:gs pos="0">
                <a:srgbClr val="7CC2D5">
                  <a:alpha val="37647"/>
                </a:srgbClr>
              </a:gs>
              <a:gs pos="832">
                <a:srgbClr val="7CC2D5">
                  <a:alpha val="37647"/>
                </a:srgbClr>
              </a:gs>
              <a:gs pos="49000">
                <a:srgbClr val="7CC2D5"/>
              </a:gs>
              <a:gs pos="100000">
                <a:srgbClr val="D2EBF1">
                  <a:alpha val="88627"/>
                </a:srgbClr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MingLiu"/>
              <a:ea typeface="MingLiu"/>
              <a:cs typeface="MingLiu"/>
              <a:sym typeface="MingLiu"/>
            </a:endParaRPr>
          </a:p>
        </p:txBody>
      </p:sp>
      <p:pic>
        <p:nvPicPr>
          <p:cNvPr id="12" name="Google Shape;12;p18"/>
          <p:cNvPicPr preferRelativeResize="0"/>
          <p:nvPr/>
        </p:nvPicPr>
        <p:blipFill rotWithShape="1">
          <a:blip r:embed="rId13">
            <a:alphaModFix/>
          </a:blip>
          <a:srcRect l="2674" r="9900"/>
          <a:stretch/>
        </p:blipFill>
        <p:spPr>
          <a:xfrm>
            <a:off x="-1425" y="6256181"/>
            <a:ext cx="12188952" cy="463209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Google Shape;13;p18"/>
          <p:cNvPicPr preferRelativeResize="0"/>
          <p:nvPr/>
        </p:nvPicPr>
        <p:blipFill rotWithShape="1">
          <a:blip r:embed="rId14">
            <a:alphaModFix/>
          </a:blip>
          <a:srcRect l="6218" r="6355"/>
          <a:stretch/>
        </p:blipFill>
        <p:spPr>
          <a:xfrm flipH="1">
            <a:off x="-1425" y="5979395"/>
            <a:ext cx="12188952" cy="26828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8"/>
          <p:cNvSpPr txBox="1">
            <a:spLocks noGrp="1"/>
          </p:cNvSpPr>
          <p:nvPr>
            <p:ph type="title"/>
          </p:nvPr>
        </p:nvSpPr>
        <p:spPr>
          <a:xfrm>
            <a:off x="1341120" y="265176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800"/>
              <a:buFont typeface="MingLiu"/>
              <a:buNone/>
              <a:defRPr sz="38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5" name="Google Shape;15;p18"/>
          <p:cNvSpPr txBox="1">
            <a:spLocks noGrp="1"/>
          </p:cNvSpPr>
          <p:nvPr>
            <p:ph type="body" idx="1"/>
          </p:nvPr>
        </p:nvSpPr>
        <p:spPr>
          <a:xfrm>
            <a:off x="1341120" y="1572768"/>
            <a:ext cx="9509760" cy="4142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56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1A4855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A4855"/>
                </a:solidFill>
                <a:latin typeface="MingLiu"/>
                <a:ea typeface="MingLiu"/>
                <a:cs typeface="MingLiu"/>
                <a:sym typeface="MingLiu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A4855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A4855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1A4855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A4855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1A4855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6" name="Google Shape;16;p18"/>
          <p:cNvSpPr txBox="1">
            <a:spLocks noGrp="1"/>
          </p:cNvSpPr>
          <p:nvPr>
            <p:ph type="ftr" idx="11"/>
          </p:nvPr>
        </p:nvSpPr>
        <p:spPr>
          <a:xfrm>
            <a:off x="1341120" y="6601968"/>
            <a:ext cx="7159752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7" name="Google Shape;17;p18"/>
          <p:cNvSpPr txBox="1">
            <a:spLocks noGrp="1"/>
          </p:cNvSpPr>
          <p:nvPr>
            <p:ph type="dt" idx="10"/>
          </p:nvPr>
        </p:nvSpPr>
        <p:spPr>
          <a:xfrm>
            <a:off x="8875775" y="6601968"/>
            <a:ext cx="1174603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18" name="Google Shape;18;p18"/>
          <p:cNvSpPr txBox="1">
            <a:spLocks noGrp="1"/>
          </p:cNvSpPr>
          <p:nvPr>
            <p:ph type="sldNum" idx="12"/>
          </p:nvPr>
        </p:nvSpPr>
        <p:spPr>
          <a:xfrm>
            <a:off x="10210800" y="6601968"/>
            <a:ext cx="640080" cy="237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1pPr>
            <a:lvl2pPr marL="0" marR="0" lvl="1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2pPr>
            <a:lvl3pPr marL="0" marR="0" lvl="2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3pPr>
            <a:lvl4pPr marL="0" marR="0" lvl="3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4pPr>
            <a:lvl5pPr marL="0" marR="0" lvl="4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5pPr>
            <a:lvl6pPr marL="0" marR="0" lvl="5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6pPr>
            <a:lvl7pPr marL="0" marR="0" lvl="6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7pPr>
            <a:lvl8pPr marL="0" marR="0" lvl="7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8pPr>
            <a:lvl9pPr marL="0" marR="0" lvl="8" indent="0" algn="r" rtl="0">
              <a:spcBef>
                <a:spcPts val="0"/>
              </a:spcBef>
              <a:buNone/>
              <a:defRPr sz="1100" b="0" i="0" u="none" strike="noStrike" cap="none">
                <a:solidFill>
                  <a:schemeClr val="dk1"/>
                </a:solidFill>
                <a:latin typeface="MingLiu"/>
                <a:ea typeface="MingLiu"/>
                <a:cs typeface="MingLiu"/>
                <a:sym typeface="MingLiu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paEOikVYNy4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rCps9D5pufU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4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slido.com/support/ppi/how-to-change-the-design" TargetMode="External"/><Relationship Id="rId3" Type="http://schemas.openxmlformats.org/officeDocument/2006/relationships/tags" Target="../tags/tag4.xml"/><Relationship Id="rId7" Type="http://schemas.openxmlformats.org/officeDocument/2006/relationships/image" Target="../media/image18.sv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hyperlink" Target="https://www.slido.com/powerpoint-polling?utm_source=powerpoint&amp;utm_medium=placeholder-slide" TargetMode="External"/><Relationship Id="rId5" Type="http://schemas.openxmlformats.org/officeDocument/2006/relationships/image" Target="../media/image17.svg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19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"/>
          <p:cNvSpPr txBox="1">
            <a:spLocks noGrp="1"/>
          </p:cNvSpPr>
          <p:nvPr>
            <p:ph type="ctrTitle"/>
          </p:nvPr>
        </p:nvSpPr>
        <p:spPr>
          <a:xfrm>
            <a:off x="331130" y="213064"/>
            <a:ext cx="11264908" cy="19708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800"/>
              <a:buFont typeface="Georgia"/>
              <a:buNone/>
            </a:pPr>
            <a:r>
              <a:rPr lang="en-US" sz="48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>Sea Animal Friends Cleaning the Sea</a:t>
            </a:r>
            <a:br>
              <a:rPr lang="en-US" sz="48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48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  <a:t/>
            </a:r>
            <a:br>
              <a:rPr lang="en-US" sz="4800" dirty="0">
                <a:solidFill>
                  <a:srgbClr val="0070C0"/>
                </a:solidFill>
                <a:latin typeface="Georgia"/>
                <a:ea typeface="Georgia"/>
                <a:cs typeface="Georgia"/>
                <a:sym typeface="Georgia"/>
              </a:rPr>
            </a:br>
            <a:r>
              <a:rPr lang="en-US" sz="4800" dirty="0" err="1">
                <a:latin typeface="Georgia"/>
                <a:ea typeface="Georgia"/>
                <a:cs typeface="Georgia"/>
                <a:sym typeface="Georgia"/>
              </a:rPr>
              <a:t>海洋朋友清理污染一起來</a:t>
            </a:r>
            <a:endParaRPr sz="4800" dirty="0"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506028" y="4661336"/>
            <a:ext cx="2698175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b="0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小老師：陳寀妍</a:t>
            </a:r>
            <a:endParaRPr sz="280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99" name="Google Shape;99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59744" y="2695478"/>
            <a:ext cx="4348567" cy="24890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10"/>
          <p:cNvSpPr txBox="1">
            <a:spLocks noGrp="1"/>
          </p:cNvSpPr>
          <p:nvPr>
            <p:ph type="title"/>
          </p:nvPr>
        </p:nvSpPr>
        <p:spPr>
          <a:xfrm>
            <a:off x="1384653" y="185277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Are you swimming?</a:t>
            </a:r>
            <a:endParaRPr sz="48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74" name="Google Shape;174;p1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52822" y="1717296"/>
            <a:ext cx="5351987" cy="35615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1"/>
          <p:cNvSpPr txBox="1">
            <a:spLocks noGrp="1"/>
          </p:cNvSpPr>
          <p:nvPr>
            <p:ph type="title"/>
          </p:nvPr>
        </p:nvSpPr>
        <p:spPr>
          <a:xfrm>
            <a:off x="613151" y="211910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Are you listening to music?</a:t>
            </a:r>
            <a:endParaRPr sz="48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80" name="Google Shape;180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08034" y="1544716"/>
            <a:ext cx="4222072" cy="42220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2"/>
          <p:cNvSpPr txBox="1">
            <a:spLocks noGrp="1"/>
          </p:cNvSpPr>
          <p:nvPr>
            <p:ph type="title"/>
          </p:nvPr>
        </p:nvSpPr>
        <p:spPr>
          <a:xfrm>
            <a:off x="611855" y="414179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複習Be+Ving 的否定句</a:t>
            </a:r>
            <a:endParaRPr sz="4800"/>
          </a:p>
        </p:txBody>
      </p:sp>
      <p:sp>
        <p:nvSpPr>
          <p:cNvPr id="186" name="Google Shape;186;p12"/>
          <p:cNvSpPr txBox="1">
            <a:spLocks noGrp="1"/>
          </p:cNvSpPr>
          <p:nvPr>
            <p:ph type="body" idx="1"/>
          </p:nvPr>
        </p:nvSpPr>
        <p:spPr>
          <a:xfrm>
            <a:off x="781826" y="1819923"/>
            <a:ext cx="11203027" cy="3409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We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′re(are)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picking up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  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We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are not (aren′t) picking up 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You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′re(are)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picking up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  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You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are not (aren′t) picking up  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87" name="Google Shape;187;p12"/>
          <p:cNvSpPr/>
          <p:nvPr/>
        </p:nvSpPr>
        <p:spPr>
          <a:xfrm>
            <a:off x="336780" y="3779900"/>
            <a:ext cx="679885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</a:t>
            </a:r>
            <a:r>
              <a:rPr lang="en-US" sz="18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endParaRPr sz="1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88" name="Google Shape;188;p12"/>
          <p:cNvSpPr/>
          <p:nvPr/>
        </p:nvSpPr>
        <p:spPr>
          <a:xfrm>
            <a:off x="336780" y="2455140"/>
            <a:ext cx="55015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</a:t>
            </a: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3"/>
          <p:cNvSpPr txBox="1">
            <a:spLocks noGrp="1"/>
          </p:cNvSpPr>
          <p:nvPr>
            <p:ph type="title"/>
          </p:nvPr>
        </p:nvSpPr>
        <p:spPr>
          <a:xfrm>
            <a:off x="266921" y="433852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複習Be+Ving 的否定句</a:t>
            </a:r>
            <a:endParaRPr sz="4800"/>
          </a:p>
        </p:txBody>
      </p:sp>
      <p:sp>
        <p:nvSpPr>
          <p:cNvPr id="194" name="Google Shape;194;p13"/>
          <p:cNvSpPr txBox="1">
            <a:spLocks noGrp="1"/>
          </p:cNvSpPr>
          <p:nvPr>
            <p:ph type="body" idx="1"/>
          </p:nvPr>
        </p:nvSpPr>
        <p:spPr>
          <a:xfrm>
            <a:off x="142633" y="2114307"/>
            <a:ext cx="11815589" cy="2573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They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′re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(are)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⮊They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are not (aren′t)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I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′m(am)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⮊I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′m(am) not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2560"/>
              <a:buNone/>
            </a:pPr>
            <a:endParaRPr sz="3200">
              <a:solidFill>
                <a:schemeClr val="dk2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274320" lvl="0" indent="-254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4"/>
          <p:cNvSpPr txBox="1">
            <a:spLocks noGrp="1"/>
          </p:cNvSpPr>
          <p:nvPr>
            <p:ph type="title"/>
          </p:nvPr>
        </p:nvSpPr>
        <p:spPr>
          <a:xfrm>
            <a:off x="391209" y="327319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複習Be+Ving 的否定句</a:t>
            </a:r>
            <a:endParaRPr sz="4800"/>
          </a:p>
        </p:txBody>
      </p:sp>
      <p:sp>
        <p:nvSpPr>
          <p:cNvPr id="200" name="Google Shape;200;p14"/>
          <p:cNvSpPr txBox="1">
            <a:spLocks noGrp="1"/>
          </p:cNvSpPr>
          <p:nvPr>
            <p:ph type="body" idx="1"/>
          </p:nvPr>
        </p:nvSpPr>
        <p:spPr>
          <a:xfrm>
            <a:off x="391209" y="2087673"/>
            <a:ext cx="11274049" cy="356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She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′s (is)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⮊She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is not (isn′t)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He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′s (is)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⮊He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is not (isn′t) picking up 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sea.</a:t>
            </a: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5"/>
          <p:cNvSpPr txBox="1">
            <a:spLocks noGrp="1"/>
          </p:cNvSpPr>
          <p:nvPr>
            <p:ph type="title"/>
          </p:nvPr>
        </p:nvSpPr>
        <p:spPr>
          <a:xfrm>
            <a:off x="426720" y="108881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800"/>
              <a:buFont typeface="Microsoft JhengHei"/>
              <a:buNone/>
            </a:pPr>
            <a:r>
              <a:rPr lang="en-US" sz="4800" dirty="0" err="1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wordwall</a:t>
            </a:r>
            <a:r>
              <a:rPr lang="en-US" sz="4800" dirty="0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-US" sz="4800" dirty="0" err="1">
                <a:solidFill>
                  <a:srgbClr val="00206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遊戲</a:t>
            </a:r>
            <a:endParaRPr sz="4800" dirty="0">
              <a:solidFill>
                <a:srgbClr val="00206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" name="文字版面配置區 1"/>
          <p:cNvSpPr>
            <a:spLocks noGrp="1"/>
          </p:cNvSpPr>
          <p:nvPr>
            <p:ph type="body" idx="1"/>
          </p:nvPr>
        </p:nvSpPr>
        <p:spPr>
          <a:xfrm>
            <a:off x="214605" y="1311511"/>
            <a:ext cx="11150082" cy="4506311"/>
          </a:xfrm>
        </p:spPr>
        <p:txBody>
          <a:bodyPr/>
          <a:lstStyle/>
          <a:p>
            <a:pPr marL="114300" indent="0">
              <a:buNone/>
            </a:pP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wordwall.net/</a:t>
            </a:r>
            <a:r>
              <a:rPr lang="en-US" altLang="zh-TW" sz="28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tc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/resource/34388025</a:t>
            </a:r>
          </a:p>
          <a:p>
            <a:pPr marL="114300" indent="0">
              <a:buNone/>
            </a:pPr>
            <a:endParaRPr lang="zh-TW" altLang="en-US" dirty="0"/>
          </a:p>
        </p:txBody>
      </p:sp>
      <p:pic>
        <p:nvPicPr>
          <p:cNvPr id="1028" name="Picture 4" descr="https://wordwall.net/resourceajax/qr?shareLocation=1&amp;activityId=343880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423" y="1733540"/>
            <a:ext cx="4198776" cy="419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960" y="2043404"/>
            <a:ext cx="7231568" cy="377441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17"/>
          <p:cNvSpPr txBox="1">
            <a:spLocks noGrp="1"/>
          </p:cNvSpPr>
          <p:nvPr>
            <p:ph type="title"/>
          </p:nvPr>
        </p:nvSpPr>
        <p:spPr>
          <a:xfrm>
            <a:off x="302432" y="353954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課堂作業</a:t>
            </a:r>
            <a:endParaRPr sz="4800"/>
          </a:p>
        </p:txBody>
      </p:sp>
      <p:sp>
        <p:nvSpPr>
          <p:cNvPr id="221" name="Google Shape;221;p17"/>
          <p:cNvSpPr txBox="1">
            <a:spLocks noGrp="1"/>
          </p:cNvSpPr>
          <p:nvPr>
            <p:ph type="body" idx="1"/>
          </p:nvPr>
        </p:nvSpPr>
        <p:spPr>
          <a:xfrm>
            <a:off x="222532" y="1714812"/>
            <a:ext cx="11833343" cy="3425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The puppy_______  in the box. Be careful. Don't let it come out.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A：move 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B：moves 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US" sz="32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C：is moving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endParaRPr sz="3200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22" name="Google Shape;222;p17"/>
          <p:cNvSpPr txBox="1"/>
          <p:nvPr/>
        </p:nvSpPr>
        <p:spPr>
          <a:xfrm>
            <a:off x="6426775" y="4512275"/>
            <a:ext cx="3000000" cy="6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答案：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16"/>
          <p:cNvSpPr txBox="1">
            <a:spLocks noGrp="1"/>
          </p:cNvSpPr>
          <p:nvPr>
            <p:ph type="title"/>
          </p:nvPr>
        </p:nvSpPr>
        <p:spPr>
          <a:xfrm>
            <a:off x="399790" y="469362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課堂作業</a:t>
            </a:r>
            <a:endParaRPr sz="48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14" name="Google Shape;214;p16"/>
          <p:cNvSpPr txBox="1">
            <a:spLocks noGrp="1"/>
          </p:cNvSpPr>
          <p:nvPr>
            <p:ph type="body" idx="1"/>
          </p:nvPr>
        </p:nvSpPr>
        <p:spPr>
          <a:xfrm>
            <a:off x="399790" y="1918997"/>
            <a:ext cx="11552216" cy="3398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It is 18:00 now. Tom ___________TV in the living room. </a:t>
            </a: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A： watch </a:t>
            </a: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B：watches 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C：is watching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endParaRPr sz="32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215" name="Google Shape;215;p16"/>
          <p:cNvSpPr txBox="1"/>
          <p:nvPr/>
        </p:nvSpPr>
        <p:spPr>
          <a:xfrm>
            <a:off x="6096000" y="4465850"/>
            <a:ext cx="3282600" cy="62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rgbClr val="1A4855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答案：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C </a:t>
            </a:r>
            <a:endParaRPr sz="3200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g350cf0ad676_0_0" title="[英文文法介紹] 英文假設句 Conditional clauses, Zero and First Conditional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67950" y="261256"/>
            <a:ext cx="11859209" cy="57010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Google Shape;234;g350cf0ad676_0_18" descr="#高中文法 #學測英文&#10;喜歡我影片的話，記得幫我點個喜歡和留言&#10;你們的讚和留言是我做影片的最大動力!&#10;&#10;0:00 開場白&#10;0:15 條件句概述&#10;0:37 條件句&#10;2:12 should表「萬一」&#10;2:57 假設句概述&#10;3:24 與現在事實相反&#10;4:49 與過去事實相反&#10;6:54 與未來事實相反&#10;7:44 條件句 vs. 假設句總結" title="【EP20】條件句還是假設句? 到底有沒有「與事實相反」? 8分鐘讓你一次讀懂條件句和假設句｜學測英文必考【Conditional Clause】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2192000" cy="60928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"/>
          <p:cNvSpPr txBox="1">
            <a:spLocks noGrp="1"/>
          </p:cNvSpPr>
          <p:nvPr>
            <p:ph type="title"/>
          </p:nvPr>
        </p:nvSpPr>
        <p:spPr>
          <a:xfrm>
            <a:off x="764621" y="136620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 dirty="0">
                <a:latin typeface="Microsoft JhengHei"/>
                <a:ea typeface="Microsoft JhengHei"/>
                <a:cs typeface="Microsoft JhengHei"/>
                <a:sym typeface="Microsoft JhengHei"/>
              </a:rPr>
              <a:t>Warm-up</a:t>
            </a:r>
            <a:endParaRPr sz="4800" dirty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06" name="Google Shape;106;p2"/>
          <p:cNvSpPr txBox="1">
            <a:spLocks noGrp="1"/>
          </p:cNvSpPr>
          <p:nvPr>
            <p:ph type="body" idx="1"/>
          </p:nvPr>
        </p:nvSpPr>
        <p:spPr>
          <a:xfrm>
            <a:off x="835642" y="1350524"/>
            <a:ext cx="4572000" cy="766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400"/>
              <a:buNone/>
            </a:pPr>
            <a:r>
              <a:rPr lang="en-US" sz="2400" dirty="0" err="1">
                <a:latin typeface="Microsoft JhengHei"/>
                <a:ea typeface="Microsoft JhengHei"/>
                <a:cs typeface="Microsoft JhengHei"/>
                <a:sym typeface="Microsoft JhengHei"/>
              </a:rPr>
              <a:t>Q：What</a:t>
            </a: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 are these?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400"/>
              <a:buNone/>
            </a:pP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A:These are </a:t>
            </a:r>
            <a:r>
              <a:rPr lang="en-US" sz="2400" b="1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plastic bottles</a:t>
            </a: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.</a:t>
            </a:r>
            <a:endParaRPr sz="2400" dirty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07" name="Google Shape;107;p2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764621" y="2242881"/>
            <a:ext cx="5345628" cy="2965846"/>
          </a:xfrm>
          <a:prstGeom prst="rect">
            <a:avLst/>
          </a:prstGeom>
          <a:noFill/>
          <a:ln>
            <a:noFill/>
          </a:ln>
        </p:spPr>
      </p:pic>
      <p:sp>
        <p:nvSpPr>
          <p:cNvPr id="108" name="Google Shape;108;p2"/>
          <p:cNvSpPr txBox="1">
            <a:spLocks noGrp="1"/>
          </p:cNvSpPr>
          <p:nvPr>
            <p:ph type="body" idx="3"/>
          </p:nvPr>
        </p:nvSpPr>
        <p:spPr>
          <a:xfrm>
            <a:off x="6199026" y="1171631"/>
            <a:ext cx="5155514" cy="94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400"/>
              <a:buNone/>
            </a:pPr>
            <a:r>
              <a:rPr lang="en-US" sz="2400" dirty="0" err="1">
                <a:latin typeface="Microsoft JhengHei"/>
                <a:ea typeface="Microsoft JhengHei"/>
                <a:cs typeface="Microsoft JhengHei"/>
                <a:sym typeface="Microsoft JhengHei"/>
              </a:rPr>
              <a:t>Q：What</a:t>
            </a: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 are you looking at?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2400"/>
              <a:buNone/>
            </a:pPr>
            <a:r>
              <a:rPr lang="en-US" sz="2400" dirty="0" err="1">
                <a:latin typeface="Microsoft JhengHei"/>
                <a:ea typeface="Microsoft JhengHei"/>
                <a:cs typeface="Microsoft JhengHei"/>
                <a:sym typeface="Microsoft JhengHei"/>
              </a:rPr>
              <a:t>A：We</a:t>
            </a: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 are looking at all the </a:t>
            </a:r>
            <a:r>
              <a:rPr lang="en-US" sz="2400" b="1" dirty="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trash</a:t>
            </a:r>
            <a:r>
              <a:rPr lang="en-US" sz="2400" dirty="0">
                <a:latin typeface="Microsoft JhengHei"/>
                <a:ea typeface="Microsoft JhengHei"/>
                <a:cs typeface="Microsoft JhengHei"/>
                <a:sym typeface="Microsoft JhengHei"/>
              </a:rPr>
              <a:t>.</a:t>
            </a:r>
            <a:endParaRPr sz="2400" dirty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09" name="Google Shape;109;p2"/>
          <p:cNvPicPr preferRelativeResize="0">
            <a:picLocks noGrp="1"/>
          </p:cNvPicPr>
          <p:nvPr>
            <p:ph type="body" idx="4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6199026" y="2255354"/>
            <a:ext cx="4427545" cy="295337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350cf0ad676_0_25"/>
          <p:cNvSpPr txBox="1">
            <a:spLocks noGrp="1"/>
          </p:cNvSpPr>
          <p:nvPr>
            <p:ph type="title"/>
          </p:nvPr>
        </p:nvSpPr>
        <p:spPr>
          <a:xfrm>
            <a:off x="570660" y="507771"/>
            <a:ext cx="9509700" cy="10881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114300" lvl="0">
              <a:spcBef>
                <a:spcPts val="1800"/>
              </a:spcBef>
            </a:pPr>
            <a:r>
              <a:rPr lang="en-US" altLang="zh-TW" sz="4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四種條件句類型的</a:t>
            </a:r>
            <a:r>
              <a:rPr lang="en-US" altLang="zh-TW" sz="4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 If </a:t>
            </a:r>
            <a:r>
              <a:rPr lang="en-US" altLang="zh-TW" sz="4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用法</a:t>
            </a:r>
            <a:endParaRPr sz="4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41" name="Google Shape;241;g350cf0ad676_0_25"/>
          <p:cNvSpPr txBox="1">
            <a:spLocks noGrp="1"/>
          </p:cNvSpPr>
          <p:nvPr>
            <p:ph type="body" idx="1"/>
          </p:nvPr>
        </p:nvSpPr>
        <p:spPr>
          <a:xfrm>
            <a:off x="244088" y="1801146"/>
            <a:ext cx="11742638" cy="318140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indent="0">
              <a:buNone/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(1)If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零條件句：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what actually happens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實際發生</a:t>
            </a:r>
          </a:p>
          <a:p>
            <a:pPr marL="114300" indent="0">
              <a:buNone/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(2) If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第一條件：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what could happen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未來可能會發生的</a:t>
            </a:r>
          </a:p>
          <a:p>
            <a:pPr marL="114300" indent="0">
              <a:buNone/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(3) If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第二條件：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what we wish would happen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希望發生的</a:t>
            </a:r>
          </a:p>
          <a:p>
            <a:pPr marL="114300" indent="0">
              <a:buNone/>
            </a:pP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(4)If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第三條件：</a:t>
            </a:r>
            <a:r>
              <a:rPr lang="en-US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what might have happened </a:t>
            </a:r>
            <a:r>
              <a:rPr lang="zh-TW" altLang="zh-TW" sz="32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過去可能發生</a:t>
            </a:r>
            <a:r>
              <a:rPr lang="zh-TW" altLang="zh-TW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</a:t>
            </a:r>
            <a:endParaRPr lang="zh-TW" altLang="zh-TW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350cf0ad676_0_32"/>
          <p:cNvSpPr txBox="1">
            <a:spLocks noGrp="1"/>
          </p:cNvSpPr>
          <p:nvPr>
            <p:ph type="body" idx="1"/>
          </p:nvPr>
        </p:nvSpPr>
        <p:spPr>
          <a:xfrm>
            <a:off x="1144908" y="1338003"/>
            <a:ext cx="9509700" cy="449363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114300" lvl="0" indent="0">
              <a:buNone/>
            </a:pP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用於談論習慣、事實、真相，無法爭辯的事實。也就是談論一件無論過去、現在，還是未來，都會這樣的事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。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114300" lvl="0" indent="0">
              <a:buNone/>
            </a:pP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If I get sick, I go to the doctor.</a:t>
            </a:r>
            <a:b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</a:b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如果我生病了，我會去看醫生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。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114300" lvl="0" indent="0">
              <a:buNone/>
            </a:pPr>
            <a:r>
              <a:rPr lang="en-US" sz="2800" dirty="0" err="1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上述例句意思是從以前</a:t>
            </a: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、過去到現在，只要生病我就會去看醫生，零條件句談論的是</a:t>
            </a:r>
            <a:r>
              <a:rPr lang="en-US" sz="2800" dirty="0" err="1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習慣</a:t>
            </a: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、</a:t>
            </a:r>
            <a:r>
              <a:rPr lang="en-US" sz="2800" dirty="0" err="1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一直以來都這樣的事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114300" lvl="0" indent="0">
              <a:buNone/>
            </a:pP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If you put ice in your drink, it melts.</a:t>
            </a:r>
            <a:b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</a:b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如果在飲料中加冰，冰就會融化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。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86257" y="531913"/>
            <a:ext cx="1082700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假設語氣1、在無條件下，[ If + </a:t>
            </a:r>
            <a:r>
              <a:rPr lang="en-US" altLang="zh-TW" sz="3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現在簡單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en-US" altLang="zh-TW" sz="3600" dirty="0" err="1">
                <a:latin typeface="微軟正黑體" panose="020B0604030504040204" pitchFamily="34" charset="-120"/>
                <a:ea typeface="微軟正黑體" panose="020B0604030504040204" pitchFamily="34" charset="-120"/>
              </a:rPr>
              <a:t>現在簡單</a:t>
            </a:r>
            <a:r>
              <a:rPr lang="en-US" altLang="zh-TW" sz="36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]</a:t>
            </a:r>
            <a:endParaRPr lang="zh-TW" alt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g350cf0ad676_0_40"/>
          <p:cNvSpPr txBox="1">
            <a:spLocks noGrp="1"/>
          </p:cNvSpPr>
          <p:nvPr>
            <p:ph type="title"/>
          </p:nvPr>
        </p:nvSpPr>
        <p:spPr>
          <a:xfrm>
            <a:off x="669168" y="185178"/>
            <a:ext cx="10543800" cy="13293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114300">
              <a:spcBef>
                <a:spcPts val="1800"/>
              </a:spcBef>
            </a:pP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假設語氣2、第一條件 (1st Conditional)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114300">
              <a:spcBef>
                <a:spcPts val="1800"/>
              </a:spcBef>
            </a:pP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 [ If + </a:t>
            </a: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現在簡單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, will (will / Shall / Can / May) + </a:t>
            </a:r>
            <a:r>
              <a:rPr lang="en-US" sz="28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不定式動詞</a:t>
            </a:r>
            <a:r>
              <a:rPr lang="en-US" sz="28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 ]</a:t>
            </a:r>
            <a:endParaRPr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55" name="Google Shape;255;g350cf0ad676_0_40"/>
          <p:cNvSpPr txBox="1">
            <a:spLocks noGrp="1"/>
          </p:cNvSpPr>
          <p:nvPr>
            <p:ph type="body" idx="1"/>
          </p:nvPr>
        </p:nvSpPr>
        <p:spPr>
          <a:xfrm>
            <a:off x="846450" y="1673098"/>
            <a:ext cx="10004400" cy="38442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indent="0">
              <a:lnSpc>
                <a:spcPct val="115000"/>
              </a:lnSpc>
              <a:spcBef>
                <a:spcPts val="2900"/>
              </a:spcBef>
              <a:buClr>
                <a:schemeClr val="dk1"/>
              </a:buClr>
              <a:buSzPts val="1100"/>
              <a:buNone/>
            </a:pPr>
            <a:r>
              <a:rPr lang="en-US" sz="24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表示在未來可能發生的情況。我們用它來談論將來可能發生的事情（是真實的</a:t>
            </a:r>
            <a:r>
              <a:rPr lang="en-US" sz="24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），</a:t>
            </a:r>
            <a:r>
              <a:rPr lang="en-US" sz="240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並且很有可能發生</a:t>
            </a:r>
            <a:r>
              <a:rPr lang="en-US" sz="240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！</a:t>
            </a:r>
          </a:p>
          <a:p>
            <a:pPr marL="0" indent="0">
              <a:lnSpc>
                <a:spcPct val="110000"/>
              </a:lnSpc>
              <a:spcBef>
                <a:spcPts val="2900"/>
              </a:spcBef>
              <a:buClr>
                <a:schemeClr val="dk1"/>
              </a:buClr>
              <a:buSzPts val="1100"/>
              <a:buNone/>
            </a:pPr>
            <a:r>
              <a:rPr lang="en-US" altLang="zh-TW" sz="2400" spc="10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If </a:t>
            </a:r>
            <a:r>
              <a:rPr lang="en-US" altLang="zh-TW" sz="2400" spc="10" dirty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I get sick, I will go to the doctor.</a:t>
            </a:r>
            <a:br>
              <a:rPr lang="en-US" altLang="zh-TW" sz="2400" spc="10" dirty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</a:br>
            <a:r>
              <a:rPr lang="en-US" altLang="zh-TW" sz="2400" spc="1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如果我生病了，我就要去看醫生</a:t>
            </a:r>
            <a:r>
              <a:rPr lang="en-US" altLang="zh-TW" sz="2400" spc="1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。</a:t>
            </a:r>
            <a:endParaRPr lang="en-US" altLang="zh-TW" sz="2400" spc="1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pPr marL="0" indent="0">
              <a:lnSpc>
                <a:spcPct val="110000"/>
              </a:lnSpc>
              <a:spcBef>
                <a:spcPts val="2900"/>
              </a:spcBef>
              <a:buClr>
                <a:schemeClr val="dk1"/>
              </a:buClr>
              <a:buSzPts val="1100"/>
              <a:buNone/>
            </a:pPr>
            <a:r>
              <a:rPr lang="en-US" sz="2400" spc="10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If </a:t>
            </a:r>
            <a:r>
              <a:rPr lang="en-US" sz="2400" spc="10" dirty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it’s hot tomorrow, I’ll go for a swim at the beach.</a:t>
            </a:r>
            <a:endParaRPr sz="2400" spc="10" dirty="0">
              <a:latin typeface="Yu Gothic UI Light" panose="020B0300000000000000" pitchFamily="34" charset="-128"/>
              <a:ea typeface="Yu Gothic UI Light" panose="020B0300000000000000" pitchFamily="34" charset="-128"/>
              <a:sym typeface="Arial"/>
            </a:endParaRPr>
          </a:p>
          <a:p>
            <a:pPr marL="0" lvl="0" indent="0" algn="l" rtl="0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US" sz="24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 </a:t>
            </a:r>
            <a:r>
              <a:rPr lang="en-US" sz="2400" spc="10" dirty="0" err="1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如果明天很熱</a:t>
            </a:r>
            <a:r>
              <a:rPr lang="en-US" sz="2400" spc="10" dirty="0" err="1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，我就要去海灘游泳</a:t>
            </a:r>
            <a:r>
              <a:rPr lang="en-US" sz="2400" spc="10" dirty="0" smtClean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。</a:t>
            </a:r>
            <a:endParaRPr sz="2400" spc="1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8647" y="111967"/>
            <a:ext cx="9509759" cy="1726537"/>
          </a:xfrm>
        </p:spPr>
        <p:txBody>
          <a:bodyPr>
            <a:normAutofit fontScale="90000"/>
          </a:bodyPr>
          <a:lstStyle/>
          <a:p>
            <a:pPr marL="114300">
              <a:spcBef>
                <a:spcPts val="1800"/>
              </a:spcBef>
            </a:pP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假設語氣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2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、第一條件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(1st Conditional)</a:t>
            </a:r>
            <a:b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</a:b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 [ If +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現在簡單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, will (will / Shall / Can / May) + </a:t>
            </a:r>
            <a:r>
              <a:rPr lang="zh-TW" altLang="en-US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不定式動詞 </a:t>
            </a:r>
            <a:r>
              <a:rPr lang="en-US" altLang="zh-TW" sz="400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]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7267" y="1936662"/>
            <a:ext cx="9509760" cy="4142232"/>
          </a:xfrm>
        </p:spPr>
        <p:txBody>
          <a:bodyPr/>
          <a:lstStyle/>
          <a:p>
            <a:pPr marL="66675" lvl="0" indent="0">
              <a:lnSpc>
                <a:spcPct val="110000"/>
              </a:lnSpc>
              <a:buClr>
                <a:srgbClr val="3A4F66"/>
              </a:buClr>
              <a:buSzPts val="2550"/>
              <a:buNone/>
            </a:pPr>
            <a:r>
              <a:rPr lang="en-US" altLang="zh-TW" sz="2800" spc="10" dirty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If they lose the game, they </a:t>
            </a:r>
            <a:r>
              <a:rPr lang="en-US" altLang="zh-TW" sz="2800" spc="10" dirty="0" smtClean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won’t </a:t>
            </a:r>
            <a:r>
              <a:rPr lang="en-US" altLang="zh-TW" sz="2800" spc="10" dirty="0">
                <a:latin typeface="Yu Gothic UI Light" panose="020B0300000000000000" pitchFamily="34" charset="-128"/>
                <a:ea typeface="Yu Gothic UI Light" panose="020B0300000000000000" pitchFamily="34" charset="-128"/>
                <a:sym typeface="Arial"/>
              </a:rPr>
              <a:t>go to the finals.</a:t>
            </a:r>
          </a:p>
          <a:p>
            <a:pPr marL="0" lvl="0" indent="0">
              <a:lnSpc>
                <a:spcPct val="110000"/>
              </a:lnSpc>
              <a:buNone/>
            </a:pP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如果他們輸了比賽，就不會進入決賽。</a:t>
            </a:r>
          </a:p>
          <a:p>
            <a:pPr lvl="0" indent="-384175">
              <a:lnSpc>
                <a:spcPct val="110000"/>
              </a:lnSpc>
              <a:buClr>
                <a:srgbClr val="3A4F66"/>
              </a:buClr>
              <a:buSzPts val="2450"/>
              <a:buFont typeface="Arial"/>
              <a:buChar char="★"/>
            </a:pP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if </a:t>
            </a: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第一條件句的後半句助動詞，除了 </a:t>
            </a: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Will </a:t>
            </a: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之外，還可以用 </a:t>
            </a: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Shall</a:t>
            </a: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、</a:t>
            </a: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Can </a:t>
            </a: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跟 </a:t>
            </a: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May </a:t>
            </a:r>
            <a:r>
              <a:rPr lang="zh-TW" altLang="en-US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唷</a:t>
            </a:r>
            <a:r>
              <a:rPr lang="en-US" altLang="zh-TW" sz="2800" spc="10" dirty="0">
                <a:latin typeface="微軟正黑體" panose="020B0604030504040204" pitchFamily="34" charset="-120"/>
                <a:ea typeface="微軟正黑體" panose="020B0604030504040204" pitchFamily="34" charset="-120"/>
                <a:sym typeface="Arial"/>
              </a:rPr>
              <a:t>!</a:t>
            </a:r>
            <a:endParaRPr lang="zh-TW" altLang="en-US" sz="2800" spc="10" dirty="0">
              <a:latin typeface="微軟正黑體" panose="020B0604030504040204" pitchFamily="34" charset="-120"/>
              <a:ea typeface="微軟正黑體" panose="020B0604030504040204" pitchFamily="34" charset="-120"/>
              <a:sym typeface="Arial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01306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g350cf0ad676_0_7"/>
          <p:cNvSpPr txBox="1">
            <a:spLocks noGrp="1"/>
          </p:cNvSpPr>
          <p:nvPr>
            <p:ph type="body" idx="1"/>
          </p:nvPr>
        </p:nvSpPr>
        <p:spPr>
          <a:xfrm>
            <a:off x="1057925" y="756226"/>
            <a:ext cx="9792900" cy="4958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80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262" name="Google Shape;262;g350cf0ad676_0_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12675" y="929296"/>
            <a:ext cx="3841025" cy="3834625"/>
          </a:xfrm>
          <a:prstGeom prst="rect">
            <a:avLst/>
          </a:prstGeom>
          <a:noFill/>
          <a:ln>
            <a:noFill/>
          </a:ln>
        </p:spPr>
      </p:pic>
      <p:sp>
        <p:nvSpPr>
          <p:cNvPr id="263" name="Google Shape;263;g350cf0ad676_0_7"/>
          <p:cNvSpPr txBox="1"/>
          <p:nvPr/>
        </p:nvSpPr>
        <p:spPr>
          <a:xfrm>
            <a:off x="6689988" y="4945200"/>
            <a:ext cx="3686400" cy="4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/>
              <a:t>https://wordwall.net/resource/4055300</a:t>
            </a:r>
            <a:endParaRPr sz="1600"/>
          </a:p>
        </p:txBody>
      </p:sp>
      <p:pic>
        <p:nvPicPr>
          <p:cNvPr id="264" name="Google Shape;264;g350cf0ad676_0_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906875" y="868052"/>
            <a:ext cx="5359100" cy="3957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693" y="1742703"/>
            <a:ext cx="2371696" cy="2371696"/>
          </a:xfrm>
          <a:prstGeom prst="rect">
            <a:avLst/>
          </a:prstGeom>
        </p:spPr>
      </p:pic>
      <p:sp>
        <p:nvSpPr>
          <p:cNvPr id="3" name="矩形 2"/>
          <p:cNvSpPr/>
          <p:nvPr>
            <p:custDataLst>
              <p:tags r:id="rId3"/>
            </p:custDataLst>
          </p:nvPr>
        </p:nvSpPr>
        <p:spPr>
          <a:xfrm>
            <a:off x="3112851" y="1000897"/>
            <a:ext cx="8486226" cy="3855308"/>
          </a:xfrm>
          <a:prstGeom prst="rect">
            <a:avLst/>
          </a:prstGeom>
          <a:noFill/>
          <a:ln w="25400" cap="flat" cmpd="sng" algn="ctr">
            <a:solidFill>
              <a:srgbClr val="FFFFFF"/>
            </a:solidFill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TW" sz="4000" b="1" smtClean="0">
                <a:solidFill>
                  <a:srgbClr val="000000"/>
                </a:solidFill>
              </a:rPr>
              <a:t>Audience Q&amp;A</a:t>
            </a:r>
            <a:endParaRPr lang="zh-TW" altLang="en-US" sz="4000" b="1">
              <a:solidFill>
                <a:srgbClr val="000000"/>
              </a:solidFill>
            </a:endParaRPr>
          </a:p>
        </p:txBody>
      </p:sp>
      <p:sp>
        <p:nvSpPr>
          <p:cNvPr id="4" name="矩形 3"/>
          <p:cNvSpPr/>
          <p:nvPr/>
        </p:nvSpPr>
        <p:spPr>
          <a:xfrm>
            <a:off x="0" y="5820032"/>
            <a:ext cx="12192001" cy="1037968"/>
          </a:xfrm>
          <a:prstGeom prst="rect">
            <a:avLst/>
          </a:prstGeom>
          <a:solidFill>
            <a:srgbClr val="198038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41155" tIns="259404" rIns="1852888" bIns="203818" rtlCol="0" anchor="ctr">
            <a:normAutofit fontScale="85000" lnSpcReduction="10000"/>
          </a:bodyPr>
          <a:lstStyle/>
          <a:p>
            <a:r>
              <a:rPr lang="en-US" altLang="zh-TW" sz="2600" smtClean="0">
                <a:solidFill>
                  <a:srgbClr val="FFFFFF"/>
                </a:solidFill>
              </a:rPr>
              <a:t>The </a:t>
            </a:r>
            <a:r>
              <a:rPr lang="en-US" altLang="zh-TW" sz="2600" smtClean="0">
                <a:solidFill>
                  <a:srgbClr val="FFFFFF"/>
                </a:solidFill>
                <a:hlinkClick r:id="rId6"/>
              </a:rPr>
              <a:t>Slido app</a:t>
            </a:r>
            <a:r>
              <a:rPr lang="en-US" altLang="zh-TW" sz="2600" smtClean="0">
                <a:solidFill>
                  <a:srgbClr val="FFFFFF"/>
                </a:solidFill>
              </a:rPr>
              <a:t> must be installed on every computer you’re presenting from</a:t>
            </a:r>
            <a:endParaRPr lang="zh-TW" altLang="en-US" sz="2600">
              <a:solidFill>
                <a:srgbClr val="FFFFFF"/>
              </a:solidFill>
            </a:endParaRPr>
          </a:p>
        </p:txBody>
      </p:sp>
      <p:pic>
        <p:nvPicPr>
          <p:cNvPr id="5" name="圖片 4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62" y="6190785"/>
            <a:ext cx="296462" cy="296462"/>
          </a:xfrm>
          <a:prstGeom prst="rect">
            <a:avLst/>
          </a:prstGeom>
        </p:spPr>
      </p:pic>
      <p:sp>
        <p:nvSpPr>
          <p:cNvPr id="6" name="梯形 5"/>
          <p:cNvSpPr/>
          <p:nvPr/>
        </p:nvSpPr>
        <p:spPr>
          <a:xfrm rot="2700000">
            <a:off x="9620371" y="514924"/>
            <a:ext cx="3335198" cy="778213"/>
          </a:xfrm>
          <a:prstGeom prst="trapezoid">
            <a:avLst>
              <a:gd name="adj" fmla="val 100000"/>
            </a:avLst>
          </a:prstGeom>
          <a:solidFill>
            <a:srgbClr val="EDFAF2"/>
          </a:solidFill>
          <a:ln w="25400" cap="flat" cmpd="sng" algn="ctr">
            <a:noFill/>
            <a:prstDash val="solid"/>
          </a:ln>
          <a:effectLst/>
          <a:extLst>
            <a:ext uri="{91240B29-F687-4F45-9708-019B960494DF}">
              <a14:hiddenLine xmlns:a14="http://schemas.microsoft.com/office/drawing/2010/main" w="25400" cap="flat" cmpd="sng" algn="ctr">
                <a:solidFill>
                  <a:schemeClr val="accent1">
                    <a:shade val="50000"/>
                  </a:schemeClr>
                </a:solidFill>
                <a:prstDash val="soli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>
            <a:normAutofit fontScale="70000" lnSpcReduction="20000"/>
          </a:bodyPr>
          <a:lstStyle/>
          <a:p>
            <a:pPr algn="ctr"/>
            <a:r>
              <a:rPr lang="en-US" altLang="zh-TW" sz="2600" b="1" smtClean="0">
                <a:solidFill>
                  <a:srgbClr val="198038"/>
                </a:solidFill>
              </a:rPr>
              <a:t>Do not edit
</a:t>
            </a:r>
            <a:r>
              <a:rPr lang="en-US" altLang="zh-TW" sz="2200" smtClean="0">
                <a:solidFill>
                  <a:srgbClr val="198038"/>
                </a:solidFill>
                <a:hlinkClick r:id="rId8"/>
              </a:rPr>
              <a:t>How to change the design</a:t>
            </a:r>
            <a:endParaRPr lang="zh-TW" altLang="en-US" sz="2200">
              <a:solidFill>
                <a:srgbClr val="198038"/>
              </a:solidFill>
            </a:endParaRPr>
          </a:p>
        </p:txBody>
      </p:sp>
      <p:pic>
        <p:nvPicPr>
          <p:cNvPr id="7" name="圖片 6"/>
          <p:cNvPicPr>
            <a:picLocks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46748" y="6153727"/>
            <a:ext cx="1111733" cy="3705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6622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3"/>
          <p:cNvSpPr txBox="1">
            <a:spLocks noGrp="1"/>
          </p:cNvSpPr>
          <p:nvPr>
            <p:ph type="title"/>
          </p:nvPr>
        </p:nvSpPr>
        <p:spPr>
          <a:xfrm>
            <a:off x="1020337" y="47230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 dirty="0">
                <a:latin typeface="Microsoft JhengHei"/>
                <a:ea typeface="Microsoft JhengHei"/>
                <a:cs typeface="Microsoft JhengHei"/>
                <a:sym typeface="Microsoft JhengHei"/>
              </a:rPr>
              <a:t>Warm-up</a:t>
            </a:r>
            <a:endParaRPr sz="4800" dirty="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15558" y="2157278"/>
            <a:ext cx="4580755" cy="34622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6117015" y="2157278"/>
            <a:ext cx="5193428" cy="3462287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3"/>
          <p:cNvSpPr txBox="1"/>
          <p:nvPr/>
        </p:nvSpPr>
        <p:spPr>
          <a:xfrm>
            <a:off x="6117015" y="1227729"/>
            <a:ext cx="592969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Q：How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is this room?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A：This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room is a </a:t>
            </a:r>
            <a:r>
              <a:rPr lang="en-US" sz="2400" b="1" dirty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mess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(messy).</a:t>
            </a:r>
            <a:endParaRPr sz="2400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19" name="Google Shape;119;p3"/>
          <p:cNvSpPr txBox="1"/>
          <p:nvPr/>
        </p:nvSpPr>
        <p:spPr>
          <a:xfrm>
            <a:off x="1020337" y="1227730"/>
            <a:ext cx="4171195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Q：What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is he doing?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A：He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 is </a:t>
            </a:r>
            <a:r>
              <a:rPr lang="en-US" sz="2400" b="1" dirty="0">
                <a:solidFill>
                  <a:srgbClr val="FF0000"/>
                </a:solidFill>
                <a:latin typeface="Georgia"/>
                <a:ea typeface="Georgia"/>
                <a:cs typeface="Georgia"/>
                <a:sym typeface="Georgia"/>
              </a:rPr>
              <a:t>cover</a:t>
            </a:r>
            <a:r>
              <a:rPr lang="en-US" sz="2400" dirty="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ing his eyes.</a:t>
            </a:r>
            <a:endParaRPr sz="2400" dirty="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>
            <a:spLocks noGrp="1"/>
          </p:cNvSpPr>
          <p:nvPr>
            <p:ph type="title"/>
          </p:nvPr>
        </p:nvSpPr>
        <p:spPr>
          <a:xfrm>
            <a:off x="746316" y="327320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icrosoft JhengHei"/>
              <a:buNone/>
            </a:pPr>
            <a:r>
              <a:rPr lang="en-US" sz="4800" dirty="0" err="1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請找出現在進行式的句子</a:t>
            </a:r>
            <a:endParaRPr dirty="0"/>
          </a:p>
        </p:txBody>
      </p:sp>
      <p:sp>
        <p:nvSpPr>
          <p:cNvPr id="125" name="Google Shape;125;p6"/>
          <p:cNvSpPr/>
          <p:nvPr/>
        </p:nvSpPr>
        <p:spPr>
          <a:xfrm>
            <a:off x="746325" y="1981934"/>
            <a:ext cx="6486600" cy="28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1. I am swimming.</a:t>
            </a:r>
            <a:endParaRPr/>
          </a:p>
          <a:p>
            <a:pPr marL="4572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572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2. I am picking up the trash.</a:t>
            </a:r>
            <a:endParaRPr/>
          </a:p>
          <a:p>
            <a:pPr marL="4572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4572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Georgia"/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3. We need help to clean it.</a:t>
            </a: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26" name="Google Shape;126;p6"/>
          <p:cNvSpPr/>
          <p:nvPr/>
        </p:nvSpPr>
        <p:spPr>
          <a:xfrm>
            <a:off x="665175" y="1813625"/>
            <a:ext cx="3837000" cy="725100"/>
          </a:xfrm>
          <a:prstGeom prst="rect">
            <a:avLst/>
          </a:prstGeom>
          <a:noFill/>
          <a:ln w="1143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ingLiu"/>
              <a:ea typeface="MingLiu"/>
              <a:cs typeface="MingLiu"/>
              <a:sym typeface="MingLiu"/>
            </a:endParaRPr>
          </a:p>
        </p:txBody>
      </p:sp>
      <p:sp>
        <p:nvSpPr>
          <p:cNvPr id="127" name="Google Shape;127;p6"/>
          <p:cNvSpPr/>
          <p:nvPr/>
        </p:nvSpPr>
        <p:spPr>
          <a:xfrm>
            <a:off x="665175" y="2936900"/>
            <a:ext cx="5538300" cy="725100"/>
          </a:xfrm>
          <a:prstGeom prst="rect">
            <a:avLst/>
          </a:prstGeom>
          <a:noFill/>
          <a:ln w="1143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ingLiu"/>
              <a:ea typeface="MingLiu"/>
              <a:cs typeface="MingLiu"/>
              <a:sym typeface="MingLiu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1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 animBg="1"/>
      <p:bldP spid="1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"/>
          <p:cNvSpPr txBox="1">
            <a:spLocks noGrp="1"/>
          </p:cNvSpPr>
          <p:nvPr>
            <p:ph type="title"/>
          </p:nvPr>
        </p:nvSpPr>
        <p:spPr>
          <a:xfrm>
            <a:off x="274471" y="353953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icrosoft JhengHei"/>
              <a:buNone/>
            </a:pPr>
            <a:r>
              <a:rPr lang="en-US" sz="48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文法：現在進行式(複習)</a:t>
            </a:r>
            <a:endParaRPr/>
          </a:p>
        </p:txBody>
      </p:sp>
      <p:graphicFrame>
        <p:nvGraphicFramePr>
          <p:cNvPr id="133" name="Google Shape;133;p4"/>
          <p:cNvGraphicFramePr/>
          <p:nvPr/>
        </p:nvGraphicFramePr>
        <p:xfrm>
          <a:off x="274471" y="2114750"/>
          <a:ext cx="11643050" cy="2288575"/>
        </p:xfrm>
        <a:graphic>
          <a:graphicData uri="http://schemas.openxmlformats.org/drawingml/2006/table">
            <a:tbl>
              <a:tblPr>
                <a:noFill/>
                <a:tableStyleId>{8E46A99F-B7A5-4680-A306-D0C81DD996C7}</a:tableStyleId>
              </a:tblPr>
              <a:tblGrid>
                <a:gridCol w="15388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51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730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07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 u="none" strike="noStrike" cap="none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用法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6B7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說明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6B7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句型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6B72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例句</a:t>
                      </a:r>
                      <a:endParaRPr/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A6B72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8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現在進行式</a:t>
                      </a:r>
                      <a:endParaRPr/>
                    </a:p>
                  </a:txBody>
                  <a:tcPr marL="91450" marR="91450" marT="45725" marB="45725" anchor="ctr">
                    <a:lnL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0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表示正在進行或已經安排好的計畫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0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S + am/is/are + V-ing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0F3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I'm seeing a swimming fish in the deep blue sea.</a:t>
                      </a:r>
                      <a:br>
                        <a:rPr lang="en-US" sz="18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</a:br>
                      <a:endParaRPr sz="1800" b="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 anchor="ctr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A6B727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0F3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5"/>
          <p:cNvSpPr/>
          <p:nvPr/>
        </p:nvSpPr>
        <p:spPr>
          <a:xfrm>
            <a:off x="710805" y="216470"/>
            <a:ext cx="10546477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複習文法:V-ing（現在分詞）變化規則</a:t>
            </a:r>
            <a:endParaRPr sz="48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graphicFrame>
        <p:nvGraphicFramePr>
          <p:cNvPr id="139" name="Google Shape;139;p5"/>
          <p:cNvGraphicFramePr/>
          <p:nvPr/>
        </p:nvGraphicFramePr>
        <p:xfrm>
          <a:off x="1633493" y="1207362"/>
          <a:ext cx="8540325" cy="4643025"/>
        </p:xfrm>
        <a:graphic>
          <a:graphicData uri="http://schemas.openxmlformats.org/drawingml/2006/table">
            <a:tbl>
              <a:tblPr>
                <a:noFill/>
                <a:tableStyleId>{8E46A99F-B7A5-4680-A306-D0C81DD996C7}</a:tableStyleId>
              </a:tblPr>
              <a:tblGrid>
                <a:gridCol w="21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6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19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22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>
                    <a:lnL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9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Example 1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9E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800"/>
                        <a:t>Example 2</a:t>
                      </a:r>
                      <a:endParaRPr/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E9E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1. 直接+ing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sleep</a:t>
                      </a: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sleeping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walk</a:t>
                      </a: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walking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74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2. 無聲字尾e</a:t>
                      </a:r>
                      <a:endParaRPr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去e +ing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prepare</a:t>
                      </a: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</a:t>
                      </a:r>
                      <a:r>
                        <a:rPr lang="en-US" sz="2000"/>
                        <a:t>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preparing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come</a:t>
                      </a:r>
                      <a:r>
                        <a:rPr lang="en-US" sz="1800"/>
                        <a:t>   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coming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769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3. 短母音+子音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重複字尾+ing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swim </a:t>
                      </a:r>
                      <a:r>
                        <a:rPr lang="en-US" sz="18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swimming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run        running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EF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745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4. 字尾是 -ie，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變 y 再加-ing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lie </a:t>
                      </a: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      </a:t>
                      </a:r>
                      <a:r>
                        <a:rPr lang="en-US" sz="2000">
                          <a:solidFill>
                            <a:schemeClr val="dk2"/>
                          </a:solidFill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lying</a:t>
                      </a:r>
                      <a:endParaRPr sz="2000">
                        <a:solidFill>
                          <a:schemeClr val="dk2"/>
                        </a:solidFill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000">
                          <a:latin typeface="Microsoft JhengHei"/>
                          <a:ea typeface="Microsoft JhengHei"/>
                          <a:cs typeface="Microsoft JhengHei"/>
                          <a:sym typeface="Microsoft JhengHei"/>
                        </a:rPr>
                        <a:t>die        dying</a:t>
                      </a:r>
                      <a:endParaRPr sz="2000">
                        <a:latin typeface="Microsoft JhengHei"/>
                        <a:ea typeface="Microsoft JhengHei"/>
                        <a:cs typeface="Microsoft JhengHei"/>
                        <a:sym typeface="Microsoft JhengHei"/>
                      </a:endParaRPr>
                    </a:p>
                  </a:txBody>
                  <a:tcPr marL="91450" marR="91450" marT="45725" marB="457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FE9E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0" name="Google Shape;140;p5"/>
          <p:cNvSpPr/>
          <p:nvPr/>
        </p:nvSpPr>
        <p:spPr>
          <a:xfrm>
            <a:off x="4563123" y="1935332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1" name="Google Shape;141;p5"/>
          <p:cNvSpPr/>
          <p:nvPr/>
        </p:nvSpPr>
        <p:spPr>
          <a:xfrm>
            <a:off x="7427650" y="4876799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2" name="Google Shape;142;p5"/>
          <p:cNvSpPr/>
          <p:nvPr/>
        </p:nvSpPr>
        <p:spPr>
          <a:xfrm>
            <a:off x="4228731" y="4876800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3" name="Google Shape;143;p5"/>
          <p:cNvSpPr/>
          <p:nvPr/>
        </p:nvSpPr>
        <p:spPr>
          <a:xfrm>
            <a:off x="7452804" y="3701246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4" name="Google Shape;144;p5"/>
          <p:cNvSpPr/>
          <p:nvPr/>
        </p:nvSpPr>
        <p:spPr>
          <a:xfrm>
            <a:off x="4563123" y="3701247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5" name="Google Shape;145;p5"/>
          <p:cNvSpPr/>
          <p:nvPr/>
        </p:nvSpPr>
        <p:spPr>
          <a:xfrm>
            <a:off x="7693980" y="2623350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6" name="Google Shape;146;p5"/>
          <p:cNvSpPr/>
          <p:nvPr/>
        </p:nvSpPr>
        <p:spPr>
          <a:xfrm>
            <a:off x="4864964" y="2623351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47" name="Google Shape;147;p5"/>
          <p:cNvSpPr/>
          <p:nvPr/>
        </p:nvSpPr>
        <p:spPr>
          <a:xfrm>
            <a:off x="7625918" y="1927933"/>
            <a:ext cx="266330" cy="230819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12700" cap="flat" cmpd="sng">
            <a:solidFill>
              <a:srgbClr val="323F75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"/>
          <p:cNvSpPr txBox="1">
            <a:spLocks noGrp="1"/>
          </p:cNvSpPr>
          <p:nvPr>
            <p:ph type="title"/>
          </p:nvPr>
        </p:nvSpPr>
        <p:spPr>
          <a:xfrm>
            <a:off x="737438" y="309564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Microsoft JhengHei"/>
              <a:buNone/>
            </a:pPr>
            <a:r>
              <a:rPr lang="en-US" sz="4800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More practice…</a:t>
            </a:r>
            <a:endParaRPr sz="4800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53" name="Google Shape;153;p7"/>
          <p:cNvSpPr/>
          <p:nvPr/>
        </p:nvSpPr>
        <p:spPr>
          <a:xfrm>
            <a:off x="737450" y="1880674"/>
            <a:ext cx="7909500" cy="350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1. I am swimming in  the sea.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2. I swim in the sea.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3. I am go swim in the sea.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rPr>
              <a:t>請問上面三個句子，哪一句是正確的呢?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>
              <a:solidFill>
                <a:schemeClr val="dk1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154" name="Google Shape;154;p7"/>
          <p:cNvSpPr/>
          <p:nvPr/>
        </p:nvSpPr>
        <p:spPr>
          <a:xfrm>
            <a:off x="665175" y="1813625"/>
            <a:ext cx="5762700" cy="725100"/>
          </a:xfrm>
          <a:prstGeom prst="rect">
            <a:avLst/>
          </a:prstGeom>
          <a:noFill/>
          <a:ln w="114300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MingLiu"/>
              <a:ea typeface="MingLiu"/>
              <a:cs typeface="MingLiu"/>
              <a:sym typeface="MingLiu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"/>
          <p:cNvSpPr txBox="1">
            <a:spLocks noGrp="1"/>
          </p:cNvSpPr>
          <p:nvPr>
            <p:ph type="title"/>
          </p:nvPr>
        </p:nvSpPr>
        <p:spPr>
          <a:xfrm>
            <a:off x="941624" y="300687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複習Be+Ving 疑問句/簡答</a:t>
            </a:r>
            <a:endParaRPr sz="4800"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  <p:sp>
        <p:nvSpPr>
          <p:cNvPr id="160" name="Google Shape;160;p8"/>
          <p:cNvSpPr txBox="1">
            <a:spLocks noGrp="1"/>
          </p:cNvSpPr>
          <p:nvPr>
            <p:ph type="body" idx="1"/>
          </p:nvPr>
        </p:nvSpPr>
        <p:spPr>
          <a:xfrm>
            <a:off x="816746" y="2166151"/>
            <a:ext cx="10111666" cy="11363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Q：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Are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you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picking up 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all the rubbishes in the sea?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256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A：Yes,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we are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.</a:t>
            </a:r>
            <a:endParaRPr/>
          </a:p>
          <a:p>
            <a:pPr marL="274320" lvl="0" indent="-2540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endParaRPr sz="3200"/>
          </a:p>
        </p:txBody>
      </p:sp>
      <p:pic>
        <p:nvPicPr>
          <p:cNvPr id="161" name="Google Shape;161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696290" y="3373517"/>
            <a:ext cx="5093256" cy="24599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9"/>
          <p:cNvSpPr txBox="1">
            <a:spLocks noGrp="1"/>
          </p:cNvSpPr>
          <p:nvPr>
            <p:ph type="title"/>
          </p:nvPr>
        </p:nvSpPr>
        <p:spPr>
          <a:xfrm>
            <a:off x="737439" y="291809"/>
            <a:ext cx="9509759" cy="10881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4800"/>
              <a:buFont typeface="Microsoft JhengHei"/>
              <a:buNone/>
            </a:pPr>
            <a:r>
              <a:rPr lang="en-US" sz="4800">
                <a:latin typeface="Microsoft JhengHei"/>
                <a:ea typeface="Microsoft JhengHei"/>
                <a:cs typeface="Microsoft JhengHei"/>
                <a:sym typeface="Microsoft JhengHei"/>
              </a:rPr>
              <a:t>複習Be+Ving 疑問句/簡答</a:t>
            </a:r>
            <a:endParaRPr/>
          </a:p>
        </p:txBody>
      </p:sp>
      <p:sp>
        <p:nvSpPr>
          <p:cNvPr id="167" name="Google Shape;167;p9"/>
          <p:cNvSpPr txBox="1">
            <a:spLocks noGrp="1"/>
          </p:cNvSpPr>
          <p:nvPr>
            <p:ph type="body" idx="1"/>
          </p:nvPr>
        </p:nvSpPr>
        <p:spPr>
          <a:xfrm>
            <a:off x="660498" y="1750321"/>
            <a:ext cx="10173218" cy="4142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4572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A4855"/>
              </a:buClr>
              <a:buSzPts val="3200"/>
              <a:buNone/>
            </a:pP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Q：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Are 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you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picking up</a:t>
            </a:r>
            <a:r>
              <a:rPr lang="en-US" sz="3200">
                <a:latin typeface="Microsoft JhengHei"/>
                <a:ea typeface="Microsoft JhengHei"/>
                <a:cs typeface="Microsoft JhengHei"/>
                <a:sym typeface="Microsoft JhengHei"/>
              </a:rPr>
              <a:t> all the rubbishes in the sea?</a:t>
            </a:r>
            <a:endParaRPr/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3200"/>
              <a:buNone/>
            </a:pP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A：No,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we are not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</a:t>
            </a:r>
            <a:r>
              <a:rPr lang="en-US" sz="3200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(aren′t)</a:t>
            </a:r>
            <a:r>
              <a:rPr lang="en-US" sz="3200">
                <a:solidFill>
                  <a:schemeClr val="dk2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.</a:t>
            </a:r>
            <a:endParaRPr sz="3200">
              <a:solidFill>
                <a:schemeClr val="dk2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4572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1A4855"/>
              </a:buClr>
              <a:buSzPts val="4800"/>
              <a:buNone/>
            </a:pPr>
            <a:endParaRPr sz="4800"/>
          </a:p>
        </p:txBody>
      </p:sp>
      <p:pic>
        <p:nvPicPr>
          <p:cNvPr id="168" name="Google Shape;168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324368" y="3317340"/>
            <a:ext cx="5332012" cy="257521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16.0.6404"/>
  <p:tag name="SLIDO_PRESENTATION_ID" val="bede7675-2947-4491-a27d-5609ab445ed6"/>
  <p:tag name="SLIDO_EVENT_UUID" val="997c7f70-73b9-4db3-ad1c-93a078cbee7f"/>
  <p:tag name="SLIDO_EVENT_SECTION_UUID" val="6004aee0-f35e-44eb-8b02-1afc8e2562a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NDYwMDMxOTZ9"/>
  <p:tag name="SLIDO_TYPE" val="SlidoQ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Q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海洋 16x9">
  <a:themeElements>
    <a:clrScheme name="Ocean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cean">
      <a:dk1>
        <a:srgbClr val="000000"/>
      </a:dk1>
      <a:lt1>
        <a:srgbClr val="FFFFFF"/>
      </a:lt1>
      <a:dk2>
        <a:srgbClr val="323232"/>
      </a:dk2>
      <a:lt2>
        <a:srgbClr val="E3DED1"/>
      </a:lt2>
      <a:accent1>
        <a:srgbClr val="4557A1"/>
      </a:accent1>
      <a:accent2>
        <a:srgbClr val="3691AA"/>
      </a:accent2>
      <a:accent3>
        <a:srgbClr val="893768"/>
      </a:accent3>
      <a:accent4>
        <a:srgbClr val="4E8542"/>
      </a:accent4>
      <a:accent5>
        <a:srgbClr val="A25A12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713</Words>
  <Application>Microsoft Office PowerPoint</Application>
  <PresentationFormat>寬螢幕</PresentationFormat>
  <Paragraphs>128</Paragraphs>
  <Slides>25</Slides>
  <Notes>23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25</vt:i4>
      </vt:variant>
    </vt:vector>
  </HeadingPairs>
  <TitlesOfParts>
    <vt:vector size="33" baseType="lpstr">
      <vt:lpstr>MingLiu</vt:lpstr>
      <vt:lpstr>Yu Gothic UI Light</vt:lpstr>
      <vt:lpstr>微軟正黑體</vt:lpstr>
      <vt:lpstr>微軟正黑體</vt:lpstr>
      <vt:lpstr>新細明體</vt:lpstr>
      <vt:lpstr>Arial</vt:lpstr>
      <vt:lpstr>Georgia</vt:lpstr>
      <vt:lpstr>海洋 16x9</vt:lpstr>
      <vt:lpstr>Sea Animal Friends Cleaning the Sea  海洋朋友清理污染一起來</vt:lpstr>
      <vt:lpstr>Warm-up</vt:lpstr>
      <vt:lpstr>Warm-up</vt:lpstr>
      <vt:lpstr>請找出現在進行式的句子</vt:lpstr>
      <vt:lpstr>文法：現在進行式(複習)</vt:lpstr>
      <vt:lpstr>PowerPoint 簡報</vt:lpstr>
      <vt:lpstr>More practice…</vt:lpstr>
      <vt:lpstr>複習Be+Ving 疑問句/簡答</vt:lpstr>
      <vt:lpstr>複習Be+Ving 疑問句/簡答</vt:lpstr>
      <vt:lpstr>Are you swimming?</vt:lpstr>
      <vt:lpstr>Are you listening to music?</vt:lpstr>
      <vt:lpstr>複習Be+Ving 的否定句</vt:lpstr>
      <vt:lpstr>複習Be+Ving 的否定句</vt:lpstr>
      <vt:lpstr>複習Be+Ving 的否定句</vt:lpstr>
      <vt:lpstr>wordwall 遊戲</vt:lpstr>
      <vt:lpstr>課堂作業</vt:lpstr>
      <vt:lpstr>課堂作業</vt:lpstr>
      <vt:lpstr>PowerPoint 簡報</vt:lpstr>
      <vt:lpstr>PowerPoint 簡報</vt:lpstr>
      <vt:lpstr>四種條件句類型的 If 用法</vt:lpstr>
      <vt:lpstr>PowerPoint 簡報</vt:lpstr>
      <vt:lpstr>假設語氣2、第一條件 (1st Conditional)  [ If + 現在簡單, will (will / Shall / Can / May) + 不定式動詞 ]</vt:lpstr>
      <vt:lpstr>假設語氣2、第一條件 (1st Conditional)  [ If + 現在簡單, will (will / Shall / Can / May) + 不定式動詞 ]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 Animal Friends Cleaning the Sea  海洋朋友清理污染一起來</dc:title>
  <dc:creator>User</dc:creator>
  <cp:lastModifiedBy>User</cp:lastModifiedBy>
  <cp:revision>10</cp:revision>
  <dcterms:created xsi:type="dcterms:W3CDTF">2025-04-24T11:15:50Z</dcterms:created>
  <dcterms:modified xsi:type="dcterms:W3CDTF">2025-04-30T13:04:15Z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