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3" r:id="rId3"/>
    <p:sldId id="268" r:id="rId4"/>
    <p:sldId id="269" r:id="rId5"/>
    <p:sldId id="257" r:id="rId6"/>
    <p:sldId id="270" r:id="rId7"/>
    <p:sldId id="264" r:id="rId8"/>
    <p:sldId id="265" r:id="rId9"/>
    <p:sldId id="271" r:id="rId10"/>
    <p:sldId id="272" r:id="rId11"/>
    <p:sldId id="273" r:id="rId12"/>
    <p:sldId id="275" r:id="rId13"/>
    <p:sldId id="276" r:id="rId14"/>
    <p:sldId id="277" r:id="rId15"/>
    <p:sldId id="267" r:id="rId16"/>
    <p:sldId id="274" r:id="rId17"/>
    <p:sldId id="278" r:id="rId18"/>
    <p:sldId id="281" r:id="rId19"/>
    <p:sldId id="279" r:id="rId20"/>
    <p:sldId id="280" r:id="rId21"/>
    <p:sldId id="291" r:id="rId22"/>
    <p:sldId id="282" r:id="rId23"/>
    <p:sldId id="285" r:id="rId24"/>
    <p:sldId id="283" r:id="rId25"/>
    <p:sldId id="284" r:id="rId26"/>
    <p:sldId id="292" r:id="rId27"/>
    <p:sldId id="286" r:id="rId28"/>
    <p:sldId id="287" r:id="rId29"/>
    <p:sldId id="288" r:id="rId30"/>
    <p:sldId id="293" r:id="rId31"/>
    <p:sldId id="290" r:id="rId3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87640" autoAdjust="0"/>
  </p:normalViewPr>
  <p:slideViewPr>
    <p:cSldViewPr snapToGrid="0">
      <p:cViewPr varScale="1">
        <p:scale>
          <a:sx n="86" d="100"/>
          <a:sy n="86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2025/4/9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2025/4/9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46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03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339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15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847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8F161-0A84-03C9-A86A-A07C881FA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2DF7AD8C-A665-17FB-92AC-D4CF9ED31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516CD61-2E14-7EBA-F77F-44B59FDE2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>
            <a:extLst>
              <a:ext uri="{FF2B5EF4-FFF2-40B4-BE49-F238E27FC236}">
                <a16:creationId xmlns:a16="http://schemas.microsoft.com/office/drawing/2014/main" id="{74935B39-5E14-3D7A-B5B1-54EBCDD79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00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2025/4/9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2025/4/9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2025/4/9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2025/4/9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2025/4/9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2025/4/9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2025/4/9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2025/4/9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2025/4/9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2025/4/9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2025/4/9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2025/4/9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pMEQsk3c5Y" TargetMode="Externa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pMEQsk3c5Y" TargetMode="Externa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pMEQsk3c5Y" TargetMode="Externa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pMEQsk3c5Y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pMEQsk3c5Y" TargetMode="Externa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pMEQsk3c5Y" TargetMode="Externa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491452"/>
            <a:ext cx="9747684" cy="1784411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7200" dirty="0">
                <a:latin typeface="Tw Cen MT Condensed Extra Bold" panose="020B0803020202020204" pitchFamily="34" charset="0"/>
                <a:sym typeface="Salesforce Sans"/>
              </a:rPr>
              <a:t>Down in the Deep Blue Sea</a:t>
            </a:r>
            <a:br>
              <a:rPr lang="en-US" altLang="zh-TW" sz="7200" dirty="0">
                <a:latin typeface="Tw Cen MT Condensed Extra Bold" panose="020B0803020202020204" pitchFamily="34" charset="0"/>
                <a:sym typeface="Salesforce Sans"/>
              </a:rPr>
            </a:br>
            <a:r>
              <a:rPr lang="zh-TW" altLang="en-US" sz="4800" dirty="0">
                <a:latin typeface="Tw Cen MT Condensed Extra Bold" panose="020B0803020202020204" pitchFamily="34" charset="0"/>
                <a:sym typeface="Salesforce Sans"/>
              </a:rPr>
              <a:t>深海好朋友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267634" y="4057098"/>
            <a:ext cx="335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小老師：陳寀妍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0951" y="91736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單  字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513383" y="1602504"/>
            <a:ext cx="289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lly</a:t>
            </a:r>
            <a:endParaRPr lang="zh-TW" altLang="en-US" sz="96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20" y="1252770"/>
            <a:ext cx="3403692" cy="226912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713131" y="3866561"/>
            <a:ext cx="289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endParaRPr lang="zh-TW" altLang="en-US" sz="96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55" y="3677801"/>
            <a:ext cx="3344857" cy="22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7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6865" y="260412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單  字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50" y="1724811"/>
            <a:ext cx="4903633" cy="3269089"/>
          </a:xfrm>
        </p:spPr>
      </p:pic>
      <p:sp>
        <p:nvSpPr>
          <p:cNvPr id="5" name="文字方塊 4"/>
          <p:cNvSpPr txBox="1"/>
          <p:nvPr/>
        </p:nvSpPr>
        <p:spPr>
          <a:xfrm>
            <a:off x="397168" y="2450239"/>
            <a:ext cx="6880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lly</a:t>
            </a:r>
            <a:r>
              <a:rPr lang="en-US" altLang="zh-TW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f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endParaRPr lang="zh-TW" altLang="en-US" sz="96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281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612" y="295275"/>
            <a:ext cx="11353801" cy="945722"/>
          </a:xfrm>
        </p:spPr>
        <p:txBody>
          <a:bodyPr>
            <a:noAutofit/>
          </a:bodyPr>
          <a:lstStyle/>
          <a:p>
            <a:r>
              <a:rPr lang="zh-TW" altLang="en-US" sz="6000" dirty="0"/>
              <a:t>猜猜看 ，將單字說出來和拼出來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88" y="1798892"/>
            <a:ext cx="5092700" cy="3105064"/>
          </a:xfrm>
        </p:spPr>
      </p:pic>
      <p:sp>
        <p:nvSpPr>
          <p:cNvPr id="13" name="文字方塊 12"/>
          <p:cNvSpPr txBox="1"/>
          <p:nvPr/>
        </p:nvSpPr>
        <p:spPr>
          <a:xfrm>
            <a:off x="106532" y="2105394"/>
            <a:ext cx="65698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t_k</a:t>
            </a:r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   a   </a:t>
            </a:r>
            <a:r>
              <a:rPr lang="en-US" altLang="zh-TW" sz="7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d_v</a:t>
            </a:r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</a:p>
          <a:p>
            <a:endParaRPr lang="en-US" altLang="zh-TW" sz="4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8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Ans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take a dive</a:t>
            </a:r>
            <a:endParaRPr lang="zh-TW" altLang="en-US" sz="48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70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225" y="400050"/>
            <a:ext cx="11060113" cy="857250"/>
          </a:xfrm>
        </p:spPr>
        <p:txBody>
          <a:bodyPr>
            <a:noAutofit/>
          </a:bodyPr>
          <a:lstStyle/>
          <a:p>
            <a:r>
              <a:rPr lang="zh-TW" altLang="en-US" sz="6000" dirty="0"/>
              <a:t>猜猜看 ，將單字說出來和拼出來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6" y="1666874"/>
            <a:ext cx="4554536" cy="3036357"/>
          </a:xfrm>
        </p:spPr>
      </p:pic>
      <p:sp>
        <p:nvSpPr>
          <p:cNvPr id="5" name="文字方塊 4"/>
          <p:cNvSpPr txBox="1"/>
          <p:nvPr/>
        </p:nvSpPr>
        <p:spPr>
          <a:xfrm>
            <a:off x="631529" y="1846224"/>
            <a:ext cx="5799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j_l_y</a:t>
            </a:r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7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f_s</a:t>
            </a:r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</a:p>
          <a:p>
            <a:endParaRPr lang="en-US" altLang="zh-TW" sz="4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8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Ans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en-US" altLang="zh-TW" sz="4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jelly  fish</a:t>
            </a:r>
            <a:endParaRPr lang="zh-TW" altLang="en-US" sz="48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00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7988" y="219075"/>
            <a:ext cx="11079162" cy="1200416"/>
          </a:xfrm>
        </p:spPr>
        <p:txBody>
          <a:bodyPr>
            <a:noAutofit/>
          </a:bodyPr>
          <a:lstStyle/>
          <a:p>
            <a:r>
              <a:rPr lang="zh-TW" altLang="en-US" sz="6000" dirty="0"/>
              <a:t>猜猜看 ，將單字說出來和拼出來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50" y="1813545"/>
            <a:ext cx="4368800" cy="2907237"/>
          </a:xfrm>
        </p:spPr>
      </p:pic>
      <p:sp>
        <p:nvSpPr>
          <p:cNvPr id="5" name="文字方塊 4"/>
          <p:cNvSpPr txBox="1"/>
          <p:nvPr/>
        </p:nvSpPr>
        <p:spPr>
          <a:xfrm>
            <a:off x="407988" y="1813545"/>
            <a:ext cx="6276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b_by</a:t>
            </a:r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7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 _k</a:t>
            </a:r>
          </a:p>
          <a:p>
            <a:endParaRPr lang="en-US" altLang="zh-TW" sz="4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8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Ans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en-US" altLang="zh-TW" sz="4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baby shark</a:t>
            </a:r>
          </a:p>
        </p:txBody>
      </p:sp>
    </p:spTree>
    <p:extLst>
      <p:ext uri="{BB962C8B-B14F-4D97-AF65-F5344CB8AC3E}">
        <p14:creationId xmlns:p14="http://schemas.microsoft.com/office/powerpoint/2010/main" val="32137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4620" y="216024"/>
            <a:ext cx="9372600" cy="1200416"/>
          </a:xfrm>
        </p:spPr>
        <p:txBody>
          <a:bodyPr rtlCol="0">
            <a:normAutofit/>
          </a:bodyPr>
          <a:lstStyle/>
          <a:p>
            <a:pPr algn="ctr" rtl="0"/>
            <a:r>
              <a:rPr lang="en-US" altLang="zh-TW" sz="6600" dirty="0" err="1">
                <a:sym typeface="Salesforce Sans"/>
              </a:rPr>
              <a:t>Kahoot</a:t>
            </a:r>
            <a:r>
              <a:rPr lang="en-US" altLang="zh-TW" sz="6600" dirty="0">
                <a:sym typeface="Salesforce Sans"/>
              </a:rPr>
              <a:t>! Game time</a:t>
            </a:r>
            <a:endParaRPr lang="zh-TW" altLang="en-US" sz="6600" dirty="0">
              <a:sym typeface="Salesforce Sans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506877" y="2535686"/>
            <a:ext cx="9372600" cy="663606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hlinkClick r:id="rId3" action="ppaction://hlinksldjump"/>
              </a:rPr>
              <a:t>https://kahoot.com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85" y="2867489"/>
            <a:ext cx="2359240" cy="25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84384" y="189391"/>
            <a:ext cx="9372600" cy="913268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dirty="0"/>
              <a:t>Down in the deep blue sea song</a:t>
            </a:r>
            <a:endParaRPr lang="zh-TW" altLang="en-US" sz="4800" dirty="0"/>
          </a:p>
        </p:txBody>
      </p:sp>
      <p:pic>
        <p:nvPicPr>
          <p:cNvPr id="4" name="7pMEQsk3c5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11553" y="4842503"/>
            <a:ext cx="2067054" cy="116271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AD16E9D-8827-5E88-CC84-75CD33A86B49}"/>
              </a:ext>
            </a:extLst>
          </p:cNvPr>
          <p:cNvSpPr txBox="1"/>
          <p:nvPr/>
        </p:nvSpPr>
        <p:spPr>
          <a:xfrm>
            <a:off x="564777" y="3236258"/>
            <a:ext cx="11313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We’ll (will) see a _____________ in the deep blue sea.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內容版面配置區 14">
            <a:extLst>
              <a:ext uri="{FF2B5EF4-FFF2-40B4-BE49-F238E27FC236}">
                <a16:creationId xmlns:a16="http://schemas.microsoft.com/office/drawing/2014/main" id="{320EEEEA-ED75-8872-7361-F11C5E791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59" y="1935201"/>
            <a:ext cx="2602823" cy="173206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F8CE468-9039-C62B-08DC-7619F8EEE151}"/>
              </a:ext>
            </a:extLst>
          </p:cNvPr>
          <p:cNvSpPr txBox="1"/>
          <p:nvPr/>
        </p:nvSpPr>
        <p:spPr>
          <a:xfrm>
            <a:off x="4159255" y="3999580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swimming fish 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D8571-73C3-24BC-254C-5DAC540AD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EACA80-7D22-23EA-FBDA-D9CC7A10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84" y="189391"/>
            <a:ext cx="9372600" cy="913268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dirty="0"/>
              <a:t>Down in the deep blue sea song</a:t>
            </a:r>
            <a:endParaRPr lang="zh-TW" altLang="en-US" sz="4800" dirty="0"/>
          </a:p>
        </p:txBody>
      </p:sp>
      <p:pic>
        <p:nvPicPr>
          <p:cNvPr id="4" name="7pMEQsk3c5Y">
            <a:extLst>
              <a:ext uri="{FF2B5EF4-FFF2-40B4-BE49-F238E27FC236}">
                <a16:creationId xmlns:a16="http://schemas.microsoft.com/office/drawing/2014/main" id="{C819030F-8951-C02C-CEEA-AB6AF067EC8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11553" y="4842503"/>
            <a:ext cx="2067054" cy="116271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34E8F2F-B8BC-05E6-E3A4-C5BD5FF6189D}"/>
              </a:ext>
            </a:extLst>
          </p:cNvPr>
          <p:cNvSpPr txBox="1"/>
          <p:nvPr/>
        </p:nvSpPr>
        <p:spPr>
          <a:xfrm>
            <a:off x="564777" y="3236258"/>
            <a:ext cx="11313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We’ll (will) see a _____________ in the deep blue sea.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F4EAA5F-D145-EDB5-CDC8-C2323977C9D1}"/>
              </a:ext>
            </a:extLst>
          </p:cNvPr>
          <p:cNvSpPr txBox="1"/>
          <p:nvPr/>
        </p:nvSpPr>
        <p:spPr>
          <a:xfrm>
            <a:off x="4146364" y="4070158"/>
            <a:ext cx="3351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great big whale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內容版面配置區 4">
            <a:extLst>
              <a:ext uri="{FF2B5EF4-FFF2-40B4-BE49-F238E27FC236}">
                <a16:creationId xmlns:a16="http://schemas.microsoft.com/office/drawing/2014/main" id="{BADB4127-F4D7-8A96-78D8-2D0105814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26" y="1878740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2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E15E8-0F13-12B3-344D-9E296F23D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BFD308-8042-E9BC-1A6B-7D271F2C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84" y="189391"/>
            <a:ext cx="9372600" cy="913268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dirty="0"/>
              <a:t>Down in the deep blue sea song</a:t>
            </a:r>
            <a:endParaRPr lang="zh-TW" altLang="en-US" sz="4800" dirty="0"/>
          </a:p>
        </p:txBody>
      </p:sp>
      <p:pic>
        <p:nvPicPr>
          <p:cNvPr id="4" name="7pMEQsk3c5Y">
            <a:extLst>
              <a:ext uri="{FF2B5EF4-FFF2-40B4-BE49-F238E27FC236}">
                <a16:creationId xmlns:a16="http://schemas.microsoft.com/office/drawing/2014/main" id="{5849D32F-1655-2509-D82F-95E240A3E4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11553" y="4842503"/>
            <a:ext cx="2067054" cy="116271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B44DCA9-DCFD-F01A-52CB-40BFFF1D89DE}"/>
              </a:ext>
            </a:extLst>
          </p:cNvPr>
          <p:cNvSpPr txBox="1"/>
          <p:nvPr/>
        </p:nvSpPr>
        <p:spPr>
          <a:xfrm>
            <a:off x="564777" y="3236258"/>
            <a:ext cx="11313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We’ll (will) see a _____________ in the deep blue sea.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F3D5E38-24CC-AB68-3ACB-A65B9DACBB1C}"/>
              </a:ext>
            </a:extLst>
          </p:cNvPr>
          <p:cNvSpPr txBox="1"/>
          <p:nvPr/>
        </p:nvSpPr>
        <p:spPr>
          <a:xfrm>
            <a:off x="4671643" y="3903985"/>
            <a:ext cx="2339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baby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shark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內容版面配置區 3">
            <a:extLst>
              <a:ext uri="{FF2B5EF4-FFF2-40B4-BE49-F238E27FC236}">
                <a16:creationId xmlns:a16="http://schemas.microsoft.com/office/drawing/2014/main" id="{CB5C321A-05CD-60BB-4B5D-E80A0C7A3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90" y="1447221"/>
            <a:ext cx="2801386" cy="21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D38A3-EFEF-2A27-A395-84B7871EF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A02093-34A6-5526-341A-7CBC150B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84" y="189391"/>
            <a:ext cx="9372600" cy="913268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dirty="0"/>
              <a:t>Down in the deep blue sea song</a:t>
            </a:r>
            <a:endParaRPr lang="zh-TW" altLang="en-US" sz="4800" dirty="0"/>
          </a:p>
        </p:txBody>
      </p:sp>
      <p:pic>
        <p:nvPicPr>
          <p:cNvPr id="4" name="7pMEQsk3c5Y">
            <a:extLst>
              <a:ext uri="{FF2B5EF4-FFF2-40B4-BE49-F238E27FC236}">
                <a16:creationId xmlns:a16="http://schemas.microsoft.com/office/drawing/2014/main" id="{DCBD1467-0B34-FC02-1593-591ED06DDBE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11553" y="4842503"/>
            <a:ext cx="2067054" cy="116271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8802ACA-F242-4275-0AF8-BB9364F64477}"/>
              </a:ext>
            </a:extLst>
          </p:cNvPr>
          <p:cNvSpPr txBox="1"/>
          <p:nvPr/>
        </p:nvSpPr>
        <p:spPr>
          <a:xfrm>
            <a:off x="564777" y="3236258"/>
            <a:ext cx="11313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We’ll (will) see a _____________ in the deep blue sea.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59F98B5-781D-D511-5D9C-29B66576AB62}"/>
              </a:ext>
            </a:extLst>
          </p:cNvPr>
          <p:cNvSpPr txBox="1"/>
          <p:nvPr/>
        </p:nvSpPr>
        <p:spPr>
          <a:xfrm>
            <a:off x="4827011" y="4007760"/>
            <a:ext cx="190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jelly fish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內容版面配置區 3">
            <a:extLst>
              <a:ext uri="{FF2B5EF4-FFF2-40B4-BE49-F238E27FC236}">
                <a16:creationId xmlns:a16="http://schemas.microsoft.com/office/drawing/2014/main" id="{19B72DBA-6EDA-BBCA-3151-FED2B7224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12" y="1309931"/>
            <a:ext cx="2519082" cy="22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9167" y="159864"/>
            <a:ext cx="9228763" cy="1200416"/>
          </a:xfrm>
        </p:spPr>
        <p:txBody>
          <a:bodyPr rtlCol="0">
            <a:normAutofit/>
          </a:bodyPr>
          <a:lstStyle/>
          <a:p>
            <a:pPr algn="ctr" rtl="0"/>
            <a:r>
              <a:rPr lang="en-US" altLang="zh-TW" sz="7200" dirty="0">
                <a:sym typeface="Salesforce Sans"/>
              </a:rPr>
              <a:t>Warm-up</a:t>
            </a:r>
            <a:endParaRPr lang="zh-TW" altLang="en-US" sz="7200" dirty="0">
              <a:sym typeface="Salesforce Sans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3" y="1612527"/>
            <a:ext cx="2533650" cy="1809750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69" y="1612527"/>
            <a:ext cx="2550961" cy="1807354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04" y="3672128"/>
            <a:ext cx="2306757" cy="23067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26" y="1612527"/>
            <a:ext cx="2736469" cy="180735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27" y="4039340"/>
            <a:ext cx="2901423" cy="17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FD268-B9CD-E6F2-114C-68C473C91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4C66F3-9CEA-0EF8-16C9-E5787DC8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84" y="189391"/>
            <a:ext cx="9372600" cy="913268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dirty="0"/>
              <a:t>Down in the deep blue sea song</a:t>
            </a:r>
            <a:endParaRPr lang="zh-TW" altLang="en-US" sz="4800" dirty="0"/>
          </a:p>
        </p:txBody>
      </p:sp>
      <p:pic>
        <p:nvPicPr>
          <p:cNvPr id="4" name="7pMEQsk3c5Y">
            <a:extLst>
              <a:ext uri="{FF2B5EF4-FFF2-40B4-BE49-F238E27FC236}">
                <a16:creationId xmlns:a16="http://schemas.microsoft.com/office/drawing/2014/main" id="{4877024D-6001-E32D-E91A-6966CDAAC49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11553" y="4842503"/>
            <a:ext cx="2067054" cy="116271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A398A43-D3B5-FD45-8D9E-938F03497618}"/>
              </a:ext>
            </a:extLst>
          </p:cNvPr>
          <p:cNvSpPr txBox="1"/>
          <p:nvPr/>
        </p:nvSpPr>
        <p:spPr>
          <a:xfrm>
            <a:off x="564777" y="3236258"/>
            <a:ext cx="11313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We’ll (will) see a _____________ in the deep blue sea.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E3D9715-BF46-BF07-01BC-6152F9C9D9BA}"/>
              </a:ext>
            </a:extLst>
          </p:cNvPr>
          <p:cNvSpPr txBox="1"/>
          <p:nvPr/>
        </p:nvSpPr>
        <p:spPr>
          <a:xfrm>
            <a:off x="4773314" y="3981041"/>
            <a:ext cx="1856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starfish 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內容版面配置區 5">
            <a:extLst>
              <a:ext uri="{FF2B5EF4-FFF2-40B4-BE49-F238E27FC236}">
                <a16:creationId xmlns:a16="http://schemas.microsoft.com/office/drawing/2014/main" id="{A84ABD2B-A624-DA85-2CEB-8F51055DA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26" y="1752069"/>
            <a:ext cx="2550961" cy="18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138" y="313677"/>
            <a:ext cx="9372600" cy="1200416"/>
          </a:xfrm>
        </p:spPr>
        <p:txBody>
          <a:bodyPr>
            <a:normAutofit/>
          </a:bodyPr>
          <a:lstStyle/>
          <a:p>
            <a:r>
              <a:rPr lang="en-US" altLang="zh-TW" sz="4800" dirty="0"/>
              <a:t>Down in the deep blue sea song</a:t>
            </a:r>
            <a:endParaRPr lang="zh-TW" altLang="en-US" sz="4800" dirty="0"/>
          </a:p>
        </p:txBody>
      </p:sp>
      <p:pic>
        <p:nvPicPr>
          <p:cNvPr id="5" name="7pMEQsk3c5Y">
            <a:extLst>
              <a:ext uri="{FF2B5EF4-FFF2-40B4-BE49-F238E27FC236}">
                <a16:creationId xmlns:a16="http://schemas.microsoft.com/office/drawing/2014/main" id="{4877024D-6001-E32D-E91A-6966CDAAC49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38218" y="4546476"/>
            <a:ext cx="2276120" cy="128031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6238" y="3282390"/>
            <a:ext cx="11594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We’ll (will) see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_____________ in the deep blue sea.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132" y="1990549"/>
            <a:ext cx="2580612" cy="169259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566343" y="3961701"/>
            <a:ext cx="248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octopus</a:t>
            </a:r>
          </a:p>
        </p:txBody>
      </p:sp>
    </p:spTree>
    <p:extLst>
      <p:ext uri="{BB962C8B-B14F-4D97-AF65-F5344CB8AC3E}">
        <p14:creationId xmlns:p14="http://schemas.microsoft.com/office/powerpoint/2010/main" val="991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7E4AD2-6030-8C30-52AF-1DD459D3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37" y="-347946"/>
            <a:ext cx="9372600" cy="1200416"/>
          </a:xfrm>
        </p:spPr>
        <p:txBody>
          <a:bodyPr/>
          <a:lstStyle/>
          <a:p>
            <a:r>
              <a:rPr lang="zh-TW" altLang="en-US" dirty="0"/>
              <a:t>未來式 </a:t>
            </a:r>
            <a:r>
              <a:rPr lang="en-US" altLang="zh-TW" dirty="0" err="1"/>
              <a:t>Will+V</a:t>
            </a:r>
            <a:r>
              <a:rPr lang="en-US" altLang="zh-TW" dirty="0"/>
              <a:t> (</a:t>
            </a:r>
            <a:r>
              <a:rPr lang="zh-TW" altLang="en-US" dirty="0"/>
              <a:t>複習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54581E3-4C58-5722-86D2-7AEE63DA2172}"/>
              </a:ext>
            </a:extLst>
          </p:cNvPr>
          <p:cNvSpPr txBox="1"/>
          <p:nvPr/>
        </p:nvSpPr>
        <p:spPr>
          <a:xfrm>
            <a:off x="493058" y="1245875"/>
            <a:ext cx="1152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We</a:t>
            </a: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ll 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(will) see </a:t>
            </a:r>
            <a:r>
              <a:rPr lang="en-US" altLang="zh-TW" sz="36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 swimming fish in the deep blue sea.</a:t>
            </a:r>
            <a:endParaRPr lang="zh-TW" altLang="en-US" sz="36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928943A-FEC9-46C8-74F8-0B241E54BD20}"/>
              </a:ext>
            </a:extLst>
          </p:cNvPr>
          <p:cNvSpPr txBox="1"/>
          <p:nvPr/>
        </p:nvSpPr>
        <p:spPr>
          <a:xfrm>
            <a:off x="493058" y="1892206"/>
            <a:ext cx="1189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You</a:t>
            </a: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ll 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(will) see </a:t>
            </a:r>
            <a:r>
              <a:rPr lang="en-US" altLang="zh-TW" sz="36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 swimming fish in the deep blue sea.</a:t>
            </a:r>
            <a:endParaRPr lang="zh-TW" altLang="en-US" sz="36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38C4421-0681-3599-E71F-1BD732E65E7A}"/>
              </a:ext>
            </a:extLst>
          </p:cNvPr>
          <p:cNvSpPr txBox="1"/>
          <p:nvPr/>
        </p:nvSpPr>
        <p:spPr>
          <a:xfrm>
            <a:off x="493058" y="2538537"/>
            <a:ext cx="1207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They</a:t>
            </a: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ll 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(will) see </a:t>
            </a:r>
            <a:r>
              <a:rPr lang="en-US" altLang="zh-TW" sz="36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 swimming fish in the deep blue sea.</a:t>
            </a:r>
            <a:endParaRPr lang="zh-TW" altLang="en-US" sz="36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740DDAE-0E40-135F-FEF4-18F69A748E8D}"/>
              </a:ext>
            </a:extLst>
          </p:cNvPr>
          <p:cNvSpPr txBox="1"/>
          <p:nvPr/>
        </p:nvSpPr>
        <p:spPr>
          <a:xfrm>
            <a:off x="493058" y="3145465"/>
            <a:ext cx="1152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He</a:t>
            </a: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36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ll </a:t>
            </a: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(will) see 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 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swimming fish 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 the deep blue sea.</a:t>
            </a:r>
            <a:endParaRPr lang="zh-TW" altLang="en-US" sz="3600" dirty="0">
              <a:solidFill>
                <a:schemeClr val="tx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DEC8A69-531E-FF67-B508-13AFE3914E7C}"/>
              </a:ext>
            </a:extLst>
          </p:cNvPr>
          <p:cNvSpPr txBox="1"/>
          <p:nvPr/>
        </p:nvSpPr>
        <p:spPr>
          <a:xfrm>
            <a:off x="493058" y="3752394"/>
            <a:ext cx="1152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She</a:t>
            </a: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36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ll </a:t>
            </a: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(will) see 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 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swimming fish 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 the deep blue sea.</a:t>
            </a:r>
            <a:endParaRPr lang="zh-TW" altLang="en-US" sz="3600" dirty="0">
              <a:solidFill>
                <a:schemeClr val="tx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DE04D77-45DA-3AFC-EE3C-3B774144E56E}"/>
              </a:ext>
            </a:extLst>
          </p:cNvPr>
          <p:cNvSpPr txBox="1"/>
          <p:nvPr/>
        </p:nvSpPr>
        <p:spPr>
          <a:xfrm>
            <a:off x="493058" y="4319920"/>
            <a:ext cx="1152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</a:t>
            </a: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36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ll </a:t>
            </a: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(will) see 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r>
              <a:rPr lang="en-US" altLang="zh-TW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swimming fish 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 the deep blue sea.</a:t>
            </a:r>
            <a:endParaRPr lang="zh-TW" altLang="en-US" sz="3600" dirty="0">
              <a:solidFill>
                <a:schemeClr val="tx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42E9A0-CA54-5CE9-168D-60D01938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21" y="189391"/>
            <a:ext cx="9372600" cy="1200416"/>
          </a:xfrm>
        </p:spPr>
        <p:txBody>
          <a:bodyPr>
            <a:noAutofit/>
          </a:bodyPr>
          <a:lstStyle/>
          <a:p>
            <a:r>
              <a:rPr lang="zh-TW" altLang="en-US" dirty="0"/>
              <a:t>上週未來式</a:t>
            </a:r>
            <a:r>
              <a:rPr lang="en-US" altLang="zh-TW" dirty="0"/>
              <a:t>Will </a:t>
            </a:r>
            <a:r>
              <a:rPr lang="zh-TW" altLang="en-US" dirty="0"/>
              <a:t>的文法說明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160069"/>
              </p:ext>
            </p:extLst>
          </p:nvPr>
        </p:nvGraphicFramePr>
        <p:xfrm>
          <a:off x="230820" y="1988599"/>
          <a:ext cx="11700769" cy="1828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73541">
                  <a:extLst>
                    <a:ext uri="{9D8B030D-6E8A-4147-A177-3AD203B41FA5}">
                      <a16:colId xmlns:a16="http://schemas.microsoft.com/office/drawing/2014/main" val="3222258762"/>
                    </a:ext>
                  </a:extLst>
                </a:gridCol>
                <a:gridCol w="2793933">
                  <a:extLst>
                    <a:ext uri="{9D8B030D-6E8A-4147-A177-3AD203B41FA5}">
                      <a16:colId xmlns:a16="http://schemas.microsoft.com/office/drawing/2014/main" val="1856702568"/>
                    </a:ext>
                  </a:extLst>
                </a:gridCol>
                <a:gridCol w="3848085">
                  <a:extLst>
                    <a:ext uri="{9D8B030D-6E8A-4147-A177-3AD203B41FA5}">
                      <a16:colId xmlns:a16="http://schemas.microsoft.com/office/drawing/2014/main" val="1752560820"/>
                    </a:ext>
                  </a:extLst>
                </a:gridCol>
                <a:gridCol w="3985210">
                  <a:extLst>
                    <a:ext uri="{9D8B030D-6E8A-4147-A177-3AD203B41FA5}">
                      <a16:colId xmlns:a16="http://schemas.microsoft.com/office/drawing/2014/main" val="3572751357"/>
                    </a:ext>
                  </a:extLst>
                </a:gridCol>
              </a:tblGrid>
              <a:tr h="463705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用法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說明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句型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例句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39333"/>
                  </a:ext>
                </a:extLst>
              </a:tr>
              <a:tr h="1365095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未來式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臨時決定、承諾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已經有計畫好的未來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 +will +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en-US" sz="20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S+am</a:t>
                      </a:r>
                      <a:r>
                        <a:rPr 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/are/is +going to+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1.The</a:t>
                      </a:r>
                      <a:r>
                        <a:rPr lang="en-US" altLang="zh-TW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y’ll(will) help you now .</a:t>
                      </a:r>
                    </a:p>
                    <a:p>
                      <a:pPr algn="l"/>
                      <a:r>
                        <a:rPr lang="en-US" altLang="zh-TW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2.I am going to visit grandma.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0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6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67C8C-2AA2-77E9-F04D-6FDC2BBCF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70C047-2AB2-0ECF-C14B-36D3F7BE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30" y="192066"/>
            <a:ext cx="9372600" cy="874734"/>
          </a:xfrm>
        </p:spPr>
        <p:txBody>
          <a:bodyPr/>
          <a:lstStyle/>
          <a:p>
            <a:r>
              <a:rPr lang="zh-TW" altLang="en-US" dirty="0"/>
              <a:t>未來式 </a:t>
            </a:r>
            <a:r>
              <a:rPr lang="en-US" altLang="zh-TW" dirty="0" err="1"/>
              <a:t>Will+V</a:t>
            </a:r>
            <a:r>
              <a:rPr lang="en-US" altLang="zh-TW" dirty="0"/>
              <a:t> </a:t>
            </a:r>
            <a:r>
              <a:rPr lang="zh-TW" altLang="en-US" dirty="0"/>
              <a:t>疑問句</a:t>
            </a:r>
            <a:r>
              <a:rPr lang="en-US" altLang="zh-TW" dirty="0"/>
              <a:t>/</a:t>
            </a:r>
            <a:r>
              <a:rPr lang="zh-TW" altLang="en-US" dirty="0"/>
              <a:t>回答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99D51E5-CC66-62D8-5684-0153D8FCCD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1888" y="1392482"/>
            <a:ext cx="9372600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altLang="zh-TW" sz="3600" dirty="0" smtClean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We</a:t>
            </a: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36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ll</a:t>
            </a:r>
            <a:r>
              <a:rPr lang="en-US" altLang="zh-TW" sz="3600" dirty="0" smtClean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(will) see 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 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swimming fish 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 the deep blue sea.</a:t>
            </a:r>
          </a:p>
          <a:p>
            <a:pPr marL="45720" indent="0">
              <a:buNone/>
            </a:pP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</a:t>
            </a: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you </a:t>
            </a: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see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swimming fish in the deep blue sea?</a:t>
            </a:r>
          </a:p>
          <a:p>
            <a:pPr marL="45720" indent="0">
              <a:buNone/>
            </a:pP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Yes, I </a:t>
            </a: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45720" indent="0">
              <a:buNone/>
            </a:pP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No, I </a:t>
            </a: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 not (</a:t>
            </a:r>
            <a:r>
              <a:rPr lang="en-US" altLang="zh-TW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won</a:t>
            </a: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altLang="zh-TW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zh-TW" altLang="en-US" sz="3600" dirty="0">
              <a:solidFill>
                <a:schemeClr val="tx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23FA2-AF02-83B9-6903-D685AE8CC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2ABEF-A211-D1D3-31C2-B74CC43C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07" y="-134471"/>
            <a:ext cx="10934046" cy="1111624"/>
          </a:xfrm>
        </p:spPr>
        <p:txBody>
          <a:bodyPr>
            <a:normAutofit/>
          </a:bodyPr>
          <a:lstStyle/>
          <a:p>
            <a:r>
              <a:rPr lang="zh-TW" altLang="en-US" dirty="0"/>
              <a:t>未來式 </a:t>
            </a:r>
            <a:r>
              <a:rPr lang="en-US" altLang="zh-TW" dirty="0" err="1">
                <a:cs typeface="Arial" panose="020B0604020202020204" pitchFamily="34" charset="0"/>
              </a:rPr>
              <a:t>Will+not</a:t>
            </a:r>
            <a:r>
              <a:rPr lang="en-US" altLang="zh-TW" dirty="0">
                <a:cs typeface="Arial" panose="020B0604020202020204" pitchFamily="34" charset="0"/>
              </a:rPr>
              <a:t> (</a:t>
            </a:r>
            <a:r>
              <a:rPr lang="en-US" altLang="zh-TW" dirty="0" smtClean="0">
                <a:cs typeface="Arial" panose="020B0604020202020204" pitchFamily="34" charset="0"/>
              </a:rPr>
              <a:t>Won</a:t>
            </a:r>
            <a:r>
              <a:rPr lang="en-US" altLang="zh-TW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dirty="0" smtClean="0">
                <a:cs typeface="Arial" panose="020B0604020202020204" pitchFamily="34" charset="0"/>
              </a:rPr>
              <a:t>t</a:t>
            </a:r>
            <a:r>
              <a:rPr lang="en-US" altLang="zh-TW" dirty="0">
                <a:cs typeface="Arial" panose="020B0604020202020204" pitchFamily="34" charset="0"/>
              </a:rPr>
              <a:t>)+ V </a:t>
            </a:r>
            <a:r>
              <a:rPr lang="zh-TW" altLang="en-US" dirty="0"/>
              <a:t>否定句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D0D7C49-9F3E-AB04-127D-3F9C8C5BAC75}"/>
              </a:ext>
            </a:extLst>
          </p:cNvPr>
          <p:cNvSpPr txBox="1"/>
          <p:nvPr/>
        </p:nvSpPr>
        <p:spPr>
          <a:xfrm>
            <a:off x="603400" y="1412475"/>
            <a:ext cx="11149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altLang="zh-TW" sz="28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We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ll</a:t>
            </a:r>
            <a:r>
              <a:rPr lang="en-US" altLang="zh-TW" sz="28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(will) see 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 swimming fish in the deep blue sea.</a:t>
            </a:r>
          </a:p>
          <a:p>
            <a:pPr marL="45720" indent="0">
              <a:buNone/>
            </a:pP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We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will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not (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won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) see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 a swimming fish in the deep blue sea.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17D05E6-7767-F029-6E30-71F8A239E536}"/>
              </a:ext>
            </a:extLst>
          </p:cNvPr>
          <p:cNvSpPr txBox="1"/>
          <p:nvPr/>
        </p:nvSpPr>
        <p:spPr>
          <a:xfrm>
            <a:off x="603400" y="2542670"/>
            <a:ext cx="108921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altLang="zh-TW" sz="28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You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ll</a:t>
            </a:r>
            <a:r>
              <a:rPr lang="en-US" altLang="zh-TW" sz="28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(will) see 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 swimming fish in the deep blue sea.</a:t>
            </a:r>
          </a:p>
          <a:p>
            <a:pPr marL="45720" indent="0">
              <a:buNone/>
            </a:pP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You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will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not (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won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) see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 a swimming fish in the deep blue sea.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09AEA3E-C155-742F-13BD-5DDC09DE5F57}"/>
              </a:ext>
            </a:extLst>
          </p:cNvPr>
          <p:cNvSpPr txBox="1"/>
          <p:nvPr/>
        </p:nvSpPr>
        <p:spPr>
          <a:xfrm>
            <a:off x="603400" y="3728692"/>
            <a:ext cx="111075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altLang="zh-TW" sz="28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They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ll</a:t>
            </a:r>
            <a:r>
              <a:rPr lang="en-US" altLang="zh-TW" sz="28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(will) see 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 swimming fish in the deep blue sea.</a:t>
            </a:r>
          </a:p>
          <a:p>
            <a:pPr marL="45720" indent="0">
              <a:buNone/>
            </a:pP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They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will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not (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won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) see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 a swimming fish in the deep blue sea.</a:t>
            </a:r>
          </a:p>
        </p:txBody>
      </p:sp>
    </p:spTree>
    <p:extLst>
      <p:ext uri="{BB962C8B-B14F-4D97-AF65-F5344CB8AC3E}">
        <p14:creationId xmlns:p14="http://schemas.microsoft.com/office/powerpoint/2010/main" val="29419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355" y="0"/>
            <a:ext cx="9372600" cy="1200416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未來式 </a:t>
            </a:r>
            <a:r>
              <a:rPr lang="en-US" altLang="zh-TW" sz="4000" dirty="0" err="1">
                <a:cs typeface="Arial" panose="020B0604020202020204" pitchFamily="34" charset="0"/>
              </a:rPr>
              <a:t>Will+not</a:t>
            </a:r>
            <a:r>
              <a:rPr lang="en-US" altLang="zh-TW" sz="4000" dirty="0">
                <a:cs typeface="Arial" panose="020B0604020202020204" pitchFamily="34" charset="0"/>
              </a:rPr>
              <a:t> (</a:t>
            </a:r>
            <a:r>
              <a:rPr lang="en-US" altLang="zh-TW" sz="4000" dirty="0" smtClean="0">
                <a:cs typeface="Arial" panose="020B0604020202020204" pitchFamily="34" charset="0"/>
              </a:rPr>
              <a:t>Won</a:t>
            </a:r>
            <a:r>
              <a:rPr lang="en-US" altLang="zh-TW" sz="4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4000" dirty="0" smtClean="0">
                <a:cs typeface="Arial" panose="020B0604020202020204" pitchFamily="34" charset="0"/>
              </a:rPr>
              <a:t>t</a:t>
            </a:r>
            <a:r>
              <a:rPr lang="en-US" altLang="zh-TW" sz="4000" dirty="0">
                <a:cs typeface="Arial" panose="020B0604020202020204" pitchFamily="34" charset="0"/>
              </a:rPr>
              <a:t>)+ V </a:t>
            </a:r>
            <a:r>
              <a:rPr lang="zh-TW" altLang="en-US" sz="4000" dirty="0"/>
              <a:t>否定句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823" y="1742243"/>
            <a:ext cx="11037270" cy="239475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I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ll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</a:rPr>
              <a:t>(will) see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</a:rPr>
              <a:t>a swimming fish in the deep blue sea.</a:t>
            </a:r>
          </a:p>
          <a:p>
            <a:pPr marL="45720" indent="0">
              <a:buNone/>
            </a:pP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I 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will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not (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won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 see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a swimming fish in the deep blue 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sea.</a:t>
            </a:r>
          </a:p>
          <a:p>
            <a:pPr marL="45720" indent="0">
              <a:buNone/>
            </a:pP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S/he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ll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</a:rPr>
              <a:t>(will) see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</a:rPr>
              <a:t>a swimming fish in the deep blue sea.</a:t>
            </a:r>
          </a:p>
          <a:p>
            <a:pPr marL="45720" indent="0">
              <a:buNone/>
            </a:pP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S/he 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will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not (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won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 see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a swimming fish in the deep blue sea.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443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17468-90B3-EF97-0195-7C3A42A74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9F3DED-3FAC-18AA-94A9-A224771A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67" y="375822"/>
            <a:ext cx="9372600" cy="1200416"/>
          </a:xfrm>
        </p:spPr>
        <p:txBody>
          <a:bodyPr/>
          <a:lstStyle/>
          <a:p>
            <a:r>
              <a:rPr lang="zh-TW" altLang="en-US" dirty="0"/>
              <a:t>上週</a:t>
            </a:r>
            <a:r>
              <a:rPr lang="en-US" altLang="zh-TW" dirty="0" err="1"/>
              <a:t>Be+Ving</a:t>
            </a:r>
            <a:r>
              <a:rPr lang="en-US" altLang="zh-TW" dirty="0"/>
              <a:t> </a:t>
            </a:r>
            <a:r>
              <a:rPr lang="zh-TW" altLang="en-US" dirty="0"/>
              <a:t>表示未來式</a:t>
            </a:r>
            <a:r>
              <a:rPr lang="en-US" altLang="zh-TW" dirty="0"/>
              <a:t>(</a:t>
            </a:r>
            <a:r>
              <a:rPr lang="zh-TW" altLang="en-US" dirty="0"/>
              <a:t>計畫</a:t>
            </a:r>
            <a:r>
              <a:rPr lang="en-US" altLang="zh-TW" dirty="0"/>
              <a:t>)</a:t>
            </a:r>
            <a:r>
              <a:rPr lang="zh-TW" altLang="en-US" dirty="0"/>
              <a:t>的文法說明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249007"/>
              </p:ext>
            </p:extLst>
          </p:nvPr>
        </p:nvGraphicFramePr>
        <p:xfrm>
          <a:off x="266167" y="2565646"/>
          <a:ext cx="11647504" cy="17120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7126">
                  <a:extLst>
                    <a:ext uri="{9D8B030D-6E8A-4147-A177-3AD203B41FA5}">
                      <a16:colId xmlns:a16="http://schemas.microsoft.com/office/drawing/2014/main" val="2836859033"/>
                    </a:ext>
                  </a:extLst>
                </a:gridCol>
                <a:gridCol w="4029733">
                  <a:extLst>
                    <a:ext uri="{9D8B030D-6E8A-4147-A177-3AD203B41FA5}">
                      <a16:colId xmlns:a16="http://schemas.microsoft.com/office/drawing/2014/main" val="3998585775"/>
                    </a:ext>
                  </a:extLst>
                </a:gridCol>
                <a:gridCol w="3097763">
                  <a:extLst>
                    <a:ext uri="{9D8B030D-6E8A-4147-A177-3AD203B41FA5}">
                      <a16:colId xmlns:a16="http://schemas.microsoft.com/office/drawing/2014/main" val="3378862810"/>
                    </a:ext>
                  </a:extLst>
                </a:gridCol>
                <a:gridCol w="3052882">
                  <a:extLst>
                    <a:ext uri="{9D8B030D-6E8A-4147-A177-3AD203B41FA5}">
                      <a16:colId xmlns:a16="http://schemas.microsoft.com/office/drawing/2014/main" val="364190377"/>
                    </a:ext>
                  </a:extLst>
                </a:gridCol>
              </a:tblGrid>
              <a:tr h="401425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句型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566335"/>
                  </a:ext>
                </a:extLst>
              </a:tr>
              <a:tr h="1019003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現在進行式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表示正在進行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或已經安排好的計畫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 </a:t>
                      </a:r>
                      <a:r>
                        <a:rPr 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 am/is/are + V-</a:t>
                      </a:r>
                      <a:r>
                        <a:rPr lang="en-US" sz="20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ing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I'm going</a:t>
                      </a:r>
                      <a:r>
                        <a:rPr 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down under </a:t>
                      </a:r>
                      <a:r>
                        <a:rPr 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sea.</a:t>
                      </a:r>
                      <a:br>
                        <a:rPr 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endParaRPr 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08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8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4493A-611B-179D-2ACF-29A6A5B9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E6B93C-311A-7644-A0D6-60CE9EC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34" y="127246"/>
            <a:ext cx="9372600" cy="1200416"/>
          </a:xfrm>
        </p:spPr>
        <p:txBody>
          <a:bodyPr/>
          <a:lstStyle/>
          <a:p>
            <a:r>
              <a:rPr lang="zh-TW" altLang="en-US" dirty="0"/>
              <a:t>上週</a:t>
            </a:r>
            <a:r>
              <a:rPr lang="en-US" altLang="zh-TW" dirty="0" err="1"/>
              <a:t>Be+Ving</a:t>
            </a:r>
            <a:r>
              <a:rPr lang="en-US" altLang="zh-TW" dirty="0"/>
              <a:t> </a:t>
            </a:r>
            <a:r>
              <a:rPr lang="zh-TW" altLang="en-US" dirty="0"/>
              <a:t>表示未來式</a:t>
            </a:r>
            <a:r>
              <a:rPr lang="en-US" altLang="zh-TW" dirty="0"/>
              <a:t>(</a:t>
            </a:r>
            <a:r>
              <a:rPr lang="zh-TW" altLang="en-US" dirty="0"/>
              <a:t>計畫</a:t>
            </a:r>
            <a:r>
              <a:rPr lang="en-US" altLang="zh-TW" dirty="0"/>
              <a:t>)</a:t>
            </a:r>
            <a:r>
              <a:rPr lang="zh-TW" altLang="en-US" dirty="0"/>
              <a:t>的疑問句</a:t>
            </a:r>
            <a:r>
              <a:rPr lang="en-US" altLang="zh-TW" dirty="0"/>
              <a:t>/</a:t>
            </a:r>
            <a:r>
              <a:rPr lang="zh-TW" altLang="en-US" dirty="0"/>
              <a:t>簡答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0857D8-7764-C4F8-F4AC-45B68215C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34" y="1697855"/>
            <a:ext cx="9794396" cy="2865268"/>
          </a:xfrm>
        </p:spPr>
        <p:txBody>
          <a:bodyPr/>
          <a:lstStyle/>
          <a:p>
            <a:pPr marL="45720" indent="0">
              <a:buNone/>
            </a:pP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We</a:t>
            </a:r>
            <a:r>
              <a:rPr lang="en-US" altLang="zh-TW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re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(are) seeing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</a:rPr>
              <a:t>a swimming fish in the deep blue sea.</a:t>
            </a:r>
          </a:p>
          <a:p>
            <a:pPr marL="45720" indent="0">
              <a:buNone/>
            </a:pP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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Are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you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seeing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 swimming fish in the deep blue sea?</a:t>
            </a:r>
          </a:p>
          <a:p>
            <a:pPr marL="45720" indent="0">
              <a:buNone/>
            </a:pP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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Yes,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we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are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zh-TW" sz="2800" dirty="0">
              <a:solidFill>
                <a:schemeClr val="tx2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No,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we are 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not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(aren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zh-TW" altLang="en-US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88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A4ACC-4AC5-BB31-4424-CB74DB428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9FFBC0-1627-BDAE-BE86-4801FEC2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35" y="0"/>
            <a:ext cx="9372600" cy="1200416"/>
          </a:xfrm>
        </p:spPr>
        <p:txBody>
          <a:bodyPr/>
          <a:lstStyle/>
          <a:p>
            <a:r>
              <a:rPr lang="zh-TW" altLang="en-US" dirty="0"/>
              <a:t>上週</a:t>
            </a:r>
            <a:r>
              <a:rPr lang="en-US" altLang="zh-TW" dirty="0" err="1"/>
              <a:t>Be+Ving</a:t>
            </a:r>
            <a:r>
              <a:rPr lang="en-US" altLang="zh-TW" dirty="0"/>
              <a:t> </a:t>
            </a:r>
            <a:r>
              <a:rPr lang="zh-TW" altLang="en-US" dirty="0"/>
              <a:t>表示未來式</a:t>
            </a:r>
            <a:r>
              <a:rPr lang="en-US" altLang="zh-TW" dirty="0"/>
              <a:t>(</a:t>
            </a:r>
            <a:r>
              <a:rPr lang="zh-TW" altLang="en-US" dirty="0"/>
              <a:t>計畫</a:t>
            </a:r>
            <a:r>
              <a:rPr lang="en-US" altLang="zh-TW" dirty="0"/>
              <a:t>)</a:t>
            </a:r>
            <a:r>
              <a:rPr lang="zh-TW" altLang="en-US" dirty="0"/>
              <a:t>的否定句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142FE7-3701-F474-5D11-2435CA46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47" y="1457872"/>
            <a:ext cx="11676463" cy="3682300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We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re(are) seeing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</a:rPr>
              <a:t>a swimming fish in the deep blue 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sea.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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We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are not (aren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seeing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 swimming fish in the deep blue sea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800" dirty="0">
              <a:solidFill>
                <a:schemeClr val="tx2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You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re(are) seeing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</a:rPr>
              <a:t>a swimming fish in the deep blue sea.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You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are not (aren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t) seeing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 swimming fish in the deep blue sea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800" dirty="0">
              <a:solidFill>
                <a:schemeClr val="tx2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</a:rPr>
              <a:t>They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</a:rPr>
              <a:t>′re</a:t>
            </a:r>
            <a:r>
              <a:rPr lang="en-US" altLang="zh-TW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(are) seeing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</a:rPr>
              <a:t>a swimming fish in the deep blue sea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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They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are not (aren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seeing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 swimming fish in the deep blue sea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45720" indent="0">
              <a:buNone/>
            </a:pPr>
            <a:endParaRPr lang="en-US" altLang="zh-TW" sz="2800" dirty="0">
              <a:solidFill>
                <a:schemeClr val="tx2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385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15371" y="193828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單  字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33" y="1851444"/>
            <a:ext cx="4962023" cy="3313058"/>
          </a:xfrm>
        </p:spPr>
      </p:pic>
      <p:sp>
        <p:nvSpPr>
          <p:cNvPr id="9" name="文字方塊 8"/>
          <p:cNvSpPr txBox="1"/>
          <p:nvPr/>
        </p:nvSpPr>
        <p:spPr>
          <a:xfrm>
            <a:off x="1296141" y="2489369"/>
            <a:ext cx="3604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ee</a:t>
            </a:r>
            <a:r>
              <a:rPr lang="en-US" altLang="zh-TW" sz="9600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sz="9600" u="sng" dirty="0">
                <a:solidFill>
                  <a:schemeClr val="tx2"/>
                </a:solidFill>
              </a:rPr>
              <a:t> </a:t>
            </a:r>
            <a:endParaRPr lang="zh-TW" altLang="en-US" sz="96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53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9313" y="153880"/>
            <a:ext cx="9372600" cy="1200416"/>
          </a:xfrm>
        </p:spPr>
        <p:txBody>
          <a:bodyPr/>
          <a:lstStyle/>
          <a:p>
            <a:r>
              <a:rPr lang="zh-TW" altLang="en-US" dirty="0"/>
              <a:t>上週</a:t>
            </a:r>
            <a:r>
              <a:rPr lang="en-US" altLang="zh-TW" dirty="0" err="1"/>
              <a:t>Be+Ving</a:t>
            </a:r>
            <a:r>
              <a:rPr lang="en-US" altLang="zh-TW" dirty="0"/>
              <a:t> </a:t>
            </a:r>
            <a:r>
              <a:rPr lang="zh-TW" altLang="en-US" dirty="0"/>
              <a:t>表示未來式</a:t>
            </a:r>
            <a:r>
              <a:rPr lang="en-US" altLang="zh-TW" dirty="0"/>
              <a:t>(</a:t>
            </a:r>
            <a:r>
              <a:rPr lang="zh-TW" altLang="en-US" dirty="0"/>
              <a:t>計畫</a:t>
            </a:r>
            <a:r>
              <a:rPr lang="en-US" altLang="zh-TW" dirty="0"/>
              <a:t>)</a:t>
            </a:r>
            <a:r>
              <a:rPr lang="zh-TW" altLang="en-US" dirty="0"/>
              <a:t>的否定句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9313" y="1955306"/>
            <a:ext cx="11055026" cy="26522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I</a:t>
            </a:r>
            <a:r>
              <a:rPr lang="en-US" altLang="zh-TW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m(am) seeing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</a:rPr>
              <a:t>a swimming fish in the deep blue sea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  <a:p>
            <a:pPr marL="45720" indent="0">
              <a:buNone/>
            </a:pP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I</a:t>
            </a:r>
            <a:r>
              <a:rPr lang="en-US" altLang="zh-TW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m(am)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not seeing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 swimming fish in the deep blue sea.</a:t>
            </a:r>
          </a:p>
          <a:p>
            <a:pPr marL="45720" indent="0">
              <a:buNone/>
            </a:pP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S/he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(is) seeing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</a:rPr>
              <a:t>a swimming fish in the deep blue sea.</a:t>
            </a:r>
          </a:p>
          <a:p>
            <a:pPr marL="45720" indent="0">
              <a:buNone/>
            </a:pP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S/he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is not (isn</a:t>
            </a:r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altLang="zh-TW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en-US" altLang="zh-TW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seeing</a:t>
            </a:r>
            <a:r>
              <a:rPr lang="en-US" altLang="zh-TW" sz="28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 swimming fish in the deep blue sea.</a:t>
            </a:r>
          </a:p>
          <a:p>
            <a:endParaRPr lang="zh-TW" altLang="en-US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63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8A45A-60CB-18C3-F1F4-87E379CAF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A2A6B6-3410-4F30-1B21-66453387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20" y="216024"/>
            <a:ext cx="9372600" cy="1200416"/>
          </a:xfrm>
        </p:spPr>
        <p:txBody>
          <a:bodyPr rtlCol="0">
            <a:normAutofit/>
          </a:bodyPr>
          <a:lstStyle/>
          <a:p>
            <a:pPr algn="ctr" rtl="0"/>
            <a:r>
              <a:rPr lang="en-US" altLang="zh-TW" sz="6600" dirty="0" err="1" smtClean="0">
                <a:sym typeface="Salesforce Sans"/>
              </a:rPr>
              <a:t>Blooket</a:t>
            </a:r>
            <a:r>
              <a:rPr lang="en-US" altLang="zh-TW" sz="6600" dirty="0" smtClean="0">
                <a:sym typeface="Salesforce Sans"/>
              </a:rPr>
              <a:t> </a:t>
            </a:r>
            <a:r>
              <a:rPr lang="en-US" altLang="zh-TW" sz="6600" dirty="0">
                <a:sym typeface="Salesforce Sans"/>
              </a:rPr>
              <a:t>Game time</a:t>
            </a:r>
            <a:endParaRPr lang="zh-TW" altLang="en-US" sz="6600" dirty="0">
              <a:sym typeface="Salesforce Sans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21" y="1558694"/>
            <a:ext cx="3835154" cy="3835154"/>
          </a:xfr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F3E9C38-F0C1-A5E8-1F18-805C60FE8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050" y="4239650"/>
            <a:ext cx="1551371" cy="16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052" y="180514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單  字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94" y="1629976"/>
            <a:ext cx="5710077" cy="3669993"/>
          </a:xfrm>
        </p:spPr>
      </p:pic>
      <p:sp>
        <p:nvSpPr>
          <p:cNvPr id="5" name="文字方塊 4"/>
          <p:cNvSpPr txBox="1"/>
          <p:nvPr/>
        </p:nvSpPr>
        <p:spPr>
          <a:xfrm>
            <a:off x="1000849" y="2680142"/>
            <a:ext cx="338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9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120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1535" y="10808"/>
            <a:ext cx="9372600" cy="1200416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7200" dirty="0">
                <a:sym typeface="Salesforce Sans"/>
              </a:rPr>
              <a:t>單  字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2425823"/>
            <a:ext cx="6373665" cy="2971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altLang="zh-TW" sz="9600" u="sng" dirty="0">
                <a:solidFill>
                  <a:schemeClr val="tx2"/>
                </a:solidFill>
              </a:rPr>
              <a:t>t</a:t>
            </a:r>
            <a:r>
              <a:rPr lang="en-US" altLang="zh-TW" sz="9600" u="sng" dirty="0">
                <a:solidFill>
                  <a:srgbClr val="FF0000"/>
                </a:solidFill>
              </a:rPr>
              <a:t>a</a:t>
            </a:r>
            <a:r>
              <a:rPr lang="en-US" altLang="zh-TW" sz="9600" u="sng" dirty="0">
                <a:solidFill>
                  <a:schemeClr val="tx2"/>
                </a:solidFill>
              </a:rPr>
              <a:t>k</a:t>
            </a:r>
            <a:r>
              <a:rPr lang="en-US" altLang="zh-TW" sz="9600" u="sng" dirty="0">
                <a:solidFill>
                  <a:srgbClr val="FF0000"/>
                </a:solidFill>
              </a:rPr>
              <a:t>e</a:t>
            </a:r>
            <a:r>
              <a:rPr lang="en-US" altLang="zh-TW" sz="9600" dirty="0"/>
              <a:t> </a:t>
            </a:r>
            <a:r>
              <a:rPr lang="en-US" altLang="zh-TW" sz="9600" u="sng" dirty="0"/>
              <a:t>a</a:t>
            </a:r>
            <a:r>
              <a:rPr lang="en-US" altLang="zh-TW" sz="9600" dirty="0"/>
              <a:t> </a:t>
            </a:r>
            <a:r>
              <a:rPr lang="en-US" altLang="zh-TW" sz="9600" u="sng" dirty="0"/>
              <a:t>d</a:t>
            </a:r>
            <a:r>
              <a:rPr lang="en-US" altLang="zh-TW" sz="9600" u="sng" dirty="0">
                <a:solidFill>
                  <a:srgbClr val="FF0000"/>
                </a:solidFill>
              </a:rPr>
              <a:t>i</a:t>
            </a:r>
            <a:r>
              <a:rPr lang="en-US" altLang="zh-TW" sz="9600" u="sng" dirty="0"/>
              <a:t>v</a:t>
            </a:r>
            <a:r>
              <a:rPr lang="en-US" altLang="zh-TW" sz="9600" u="sng" dirty="0">
                <a:solidFill>
                  <a:srgbClr val="FF0000"/>
                </a:solidFill>
              </a:rPr>
              <a:t>e</a:t>
            </a:r>
            <a:endParaRPr lang="zh-TW" altLang="en-US" sz="9600" u="sng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36" y="1649994"/>
            <a:ext cx="5052002" cy="30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5744" y="260412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單  字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2" y="1460828"/>
            <a:ext cx="4114800" cy="4114800"/>
          </a:xfrm>
        </p:spPr>
      </p:pic>
      <p:sp>
        <p:nvSpPr>
          <p:cNvPr id="5" name="文字方塊 4"/>
          <p:cNvSpPr txBox="1"/>
          <p:nvPr/>
        </p:nvSpPr>
        <p:spPr>
          <a:xfrm>
            <a:off x="2459116" y="2293354"/>
            <a:ext cx="2237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ee</a:t>
            </a:r>
            <a:endParaRPr lang="zh-TW" altLang="en-US" sz="96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144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3195" y="331433"/>
            <a:ext cx="9372600" cy="1200416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7200" dirty="0">
                <a:sym typeface="Salesforce Sans"/>
              </a:rPr>
              <a:t>單  字</a:t>
            </a:r>
            <a:endParaRPr lang="en-US" altLang="zh-TW" sz="7200" dirty="0">
              <a:sym typeface="Salesforce Sans"/>
            </a:endParaRPr>
          </a:p>
        </p:txBody>
      </p:sp>
      <p:pic>
        <p:nvPicPr>
          <p:cNvPr id="15" name="內容版面配置區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88" y="1836154"/>
            <a:ext cx="5068379" cy="3372776"/>
          </a:xfrm>
        </p:spPr>
      </p:pic>
      <p:sp>
        <p:nvSpPr>
          <p:cNvPr id="16" name="文字方塊 15"/>
          <p:cNvSpPr txBox="1"/>
          <p:nvPr/>
        </p:nvSpPr>
        <p:spPr>
          <a:xfrm>
            <a:off x="1811044" y="2666691"/>
            <a:ext cx="2707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endParaRPr lang="zh-TW" altLang="en-US" sz="96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520" y="358066"/>
            <a:ext cx="9372600" cy="1200416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7200" dirty="0">
                <a:sym typeface="Salesforce Sans"/>
              </a:rPr>
              <a:t>單  字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03" y="1822919"/>
            <a:ext cx="5276772" cy="3463518"/>
          </a:xfrm>
        </p:spPr>
      </p:pic>
      <p:sp>
        <p:nvSpPr>
          <p:cNvPr id="5" name="文字方塊 4"/>
          <p:cNvSpPr txBox="1"/>
          <p:nvPr/>
        </p:nvSpPr>
        <p:spPr>
          <a:xfrm>
            <a:off x="-514906" y="2521272"/>
            <a:ext cx="6684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‘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ct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96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91973" y="313678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單  字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19" y="1778765"/>
            <a:ext cx="4739906" cy="3154191"/>
          </a:xfrm>
        </p:spPr>
      </p:pic>
      <p:sp>
        <p:nvSpPr>
          <p:cNvPr id="6" name="文字方塊 5"/>
          <p:cNvSpPr txBox="1"/>
          <p:nvPr/>
        </p:nvSpPr>
        <p:spPr>
          <a:xfrm>
            <a:off x="115409" y="2428988"/>
            <a:ext cx="6711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en-US" altLang="zh-TW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r>
              <a:rPr lang="en-US" altLang="zh-TW" sz="9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</a:t>
            </a:r>
            <a:r>
              <a:rPr lang="en-US" altLang="zh-TW" sz="9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endParaRPr lang="zh-TW" altLang="en-US" sz="96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1447838"/>
      </p:ext>
    </p:extLst>
  </p:cSld>
  <p:clrMapOvr>
    <a:masterClrMapping/>
  </p:clrMapOvr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885</TotalTime>
  <Words>886</Words>
  <Application>Microsoft Office PowerPoint</Application>
  <PresentationFormat>寬螢幕</PresentationFormat>
  <Paragraphs>127</Paragraphs>
  <Slides>31</Slides>
  <Notes>7</Notes>
  <HiddenSlides>0</HiddenSlides>
  <MMClips>6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9" baseType="lpstr">
      <vt:lpstr>Euphemia</vt:lpstr>
      <vt:lpstr>Salesforce Sans</vt:lpstr>
      <vt:lpstr>微軟正黑體</vt:lpstr>
      <vt:lpstr>Arial</vt:lpstr>
      <vt:lpstr>Calibri</vt:lpstr>
      <vt:lpstr>Tw Cen MT Condensed Extra Bold</vt:lpstr>
      <vt:lpstr>Wingdings</vt:lpstr>
      <vt:lpstr>兒童遊樂 16X9</vt:lpstr>
      <vt:lpstr>Down in the Deep Blue Sea 深海好朋友</vt:lpstr>
      <vt:lpstr>Warm-up</vt:lpstr>
      <vt:lpstr>單  字</vt:lpstr>
      <vt:lpstr>單  字</vt:lpstr>
      <vt:lpstr>單  字</vt:lpstr>
      <vt:lpstr>單  字</vt:lpstr>
      <vt:lpstr>單  字</vt:lpstr>
      <vt:lpstr>單  字</vt:lpstr>
      <vt:lpstr>單  字</vt:lpstr>
      <vt:lpstr>單  字</vt:lpstr>
      <vt:lpstr>單  字</vt:lpstr>
      <vt:lpstr>猜猜看 ，將單字說出來和拼出來</vt:lpstr>
      <vt:lpstr>猜猜看 ，將單字說出來和拼出來</vt:lpstr>
      <vt:lpstr>猜猜看 ，將單字說出來和拼出來</vt:lpstr>
      <vt:lpstr>Kahoot! Game time</vt:lpstr>
      <vt:lpstr>Down in the deep blue sea song</vt:lpstr>
      <vt:lpstr>Down in the deep blue sea song</vt:lpstr>
      <vt:lpstr>Down in the deep blue sea song</vt:lpstr>
      <vt:lpstr>Down in the deep blue sea song</vt:lpstr>
      <vt:lpstr>Down in the deep blue sea song</vt:lpstr>
      <vt:lpstr>Down in the deep blue sea song</vt:lpstr>
      <vt:lpstr>未來式 Will+V (複習)</vt:lpstr>
      <vt:lpstr>上週未來式Will 的文法說明</vt:lpstr>
      <vt:lpstr>未來式 Will+V 疑問句/回答</vt:lpstr>
      <vt:lpstr>未來式 Will+not (Won′t)+ V 否定句</vt:lpstr>
      <vt:lpstr>未來式 Will+not (Won′t)+ V 否定句</vt:lpstr>
      <vt:lpstr>上週Be+Ving 表示未來式(計畫)的文法說明</vt:lpstr>
      <vt:lpstr>上週Be+Ving 表示未來式(計畫)的疑問句/簡答</vt:lpstr>
      <vt:lpstr>上週Be+Ving 表示未來式(計畫)的否定句</vt:lpstr>
      <vt:lpstr>上週Be+Ving 表示未來式(計畫)的否定句</vt:lpstr>
      <vt:lpstr>Blooket Game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 in the Deep Blue Sea 深海好朋友</dc:title>
  <dc:creator>User</dc:creator>
  <cp:lastModifiedBy>User</cp:lastModifiedBy>
  <cp:revision>74</cp:revision>
  <dcterms:created xsi:type="dcterms:W3CDTF">2025-04-04T11:07:49Z</dcterms:created>
  <dcterms:modified xsi:type="dcterms:W3CDTF">2025-04-09T02:48:48Z</dcterms:modified>
</cp:coreProperties>
</file>